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9" r:id="rId3"/>
    <p:sldMasterId id="2147483694" r:id="rId4"/>
    <p:sldMasterId id="2147483709" r:id="rId5"/>
    <p:sldMasterId id="2147483739" r:id="rId6"/>
  </p:sldMasterIdLst>
  <p:notesMasterIdLst>
    <p:notesMasterId r:id="rId38"/>
  </p:notesMasterIdLst>
  <p:sldIdLst>
    <p:sldId id="256" r:id="rId7"/>
    <p:sldId id="337" r:id="rId8"/>
    <p:sldId id="352" r:id="rId9"/>
    <p:sldId id="342" r:id="rId10"/>
    <p:sldId id="335" r:id="rId11"/>
    <p:sldId id="328" r:id="rId12"/>
    <p:sldId id="329" r:id="rId13"/>
    <p:sldId id="331" r:id="rId14"/>
    <p:sldId id="330" r:id="rId15"/>
    <p:sldId id="332" r:id="rId16"/>
    <p:sldId id="350" r:id="rId17"/>
    <p:sldId id="347" r:id="rId18"/>
    <p:sldId id="348" r:id="rId19"/>
    <p:sldId id="344" r:id="rId20"/>
    <p:sldId id="345" r:id="rId21"/>
    <p:sldId id="343" r:id="rId22"/>
    <p:sldId id="346" r:id="rId23"/>
    <p:sldId id="341" r:id="rId24"/>
    <p:sldId id="312" r:id="rId25"/>
    <p:sldId id="313" r:id="rId26"/>
    <p:sldId id="314" r:id="rId27"/>
    <p:sldId id="316" r:id="rId28"/>
    <p:sldId id="257" r:id="rId29"/>
    <p:sldId id="306" r:id="rId30"/>
    <p:sldId id="307" r:id="rId31"/>
    <p:sldId id="311" r:id="rId32"/>
    <p:sldId id="320" r:id="rId33"/>
    <p:sldId id="339" r:id="rId34"/>
    <p:sldId id="305" r:id="rId35"/>
    <p:sldId id="321" r:id="rId36"/>
    <p:sldId id="340" r:id="rId37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401" autoAdjust="0"/>
  </p:normalViewPr>
  <p:slideViewPr>
    <p:cSldViewPr snapToGrid="0">
      <p:cViewPr varScale="1">
        <p:scale>
          <a:sx n="110" d="100"/>
          <a:sy n="110" d="100"/>
        </p:scale>
        <p:origin x="122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9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58388-1A71-4916-A209-A39DFEA00D64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8B50307-5A0D-43EF-9422-1E1ECF3F215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регулируют отношения между бюджетами субъектов РФ и местными бюджетами, а также между федеральным и местными бюджетами – в рамках  федеральных программ;</a:t>
          </a:r>
        </a:p>
      </dgm:t>
    </dgm:pt>
    <dgm:pt modelId="{FE0BDB76-507A-42E4-B745-0AD5628D3F8C}" type="parTrans" cxnId="{7E49E522-9597-42CF-8763-047CD4B4CDA6}">
      <dgm:prSet/>
      <dgm:spPr/>
      <dgm:t>
        <a:bodyPr/>
        <a:lstStyle/>
        <a:p>
          <a:endParaRPr lang="ru-RU"/>
        </a:p>
      </dgm:t>
    </dgm:pt>
    <dgm:pt modelId="{01FAEA79-344C-4F00-ADD0-4DCE7C5BC3A3}" type="sibTrans" cxnId="{7E49E522-9597-42CF-8763-047CD4B4CDA6}">
      <dgm:prSet/>
      <dgm:spPr/>
      <dgm:t>
        <a:bodyPr/>
        <a:lstStyle/>
        <a:p>
          <a:endParaRPr lang="ru-RU"/>
        </a:p>
      </dgm:t>
    </dgm:pt>
    <dgm:pt modelId="{5C8D5EE0-89C6-4A89-95B7-EA6E515C6752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участвуют в решении вопросов местного значения путем выполнения федеральных и региональных программ;</a:t>
          </a:r>
        </a:p>
      </dgm:t>
    </dgm:pt>
    <dgm:pt modelId="{572CB41B-000E-41AC-A0CC-7BD470CCBC74}" type="parTrans" cxnId="{DA212522-690F-4D2B-B730-9F72667CC88E}">
      <dgm:prSet/>
      <dgm:spPr/>
      <dgm:t>
        <a:bodyPr/>
        <a:lstStyle/>
        <a:p>
          <a:endParaRPr lang="ru-RU"/>
        </a:p>
      </dgm:t>
    </dgm:pt>
    <dgm:pt modelId="{631DE3F3-7220-44A0-A835-242A4DF34926}" type="sibTrans" cxnId="{DA212522-690F-4D2B-B730-9F72667CC88E}">
      <dgm:prSet/>
      <dgm:spPr/>
      <dgm:t>
        <a:bodyPr/>
        <a:lstStyle/>
        <a:p>
          <a:endParaRPr lang="ru-RU"/>
        </a:p>
      </dgm:t>
    </dgm:pt>
    <dgm:pt modelId="{5C35E87B-7FE9-42DA-B7FE-F25A1FAFF128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распределяют средства, выделяемые для финансирования федеральных и региональных программ и иных мероприятий, между муниципальными образованиями, осуществляют контроль за эффективным и целевым использованием этих средств;</a:t>
          </a:r>
        </a:p>
      </dgm:t>
    </dgm:pt>
    <dgm:pt modelId="{B3FD0968-B7EE-42B9-96CD-B35E3DE40487}" type="parTrans" cxnId="{86956003-57E3-4F6D-8CFB-309A01BCAA2D}">
      <dgm:prSet/>
      <dgm:spPr/>
      <dgm:t>
        <a:bodyPr/>
        <a:lstStyle/>
        <a:p>
          <a:endParaRPr lang="ru-RU"/>
        </a:p>
      </dgm:t>
    </dgm:pt>
    <dgm:pt modelId="{605207E4-1C62-45C8-887B-E194B3D467B5}" type="sibTrans" cxnId="{86956003-57E3-4F6D-8CFB-309A01BCAA2D}">
      <dgm:prSet/>
      <dgm:spPr/>
      <dgm:t>
        <a:bodyPr/>
        <a:lstStyle/>
        <a:p>
          <a:endParaRPr lang="ru-RU"/>
        </a:p>
      </dgm:t>
    </dgm:pt>
    <dgm:pt modelId="{69F5DA91-2855-45B3-8B41-07083750D7F6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разрабатывают государственные минимальные социальные стандарты, устанавливают социальные нормы;</a:t>
          </a:r>
        </a:p>
      </dgm:t>
    </dgm:pt>
    <dgm:pt modelId="{EE5AAD29-1B09-4822-A204-FF2F56C432E9}" type="parTrans" cxnId="{B77D323F-1895-49FF-AC16-4CCBD65AA228}">
      <dgm:prSet/>
      <dgm:spPr/>
      <dgm:t>
        <a:bodyPr/>
        <a:lstStyle/>
        <a:p>
          <a:endParaRPr lang="ru-RU"/>
        </a:p>
      </dgm:t>
    </dgm:pt>
    <dgm:pt modelId="{E08B53B4-676B-4D14-9394-7AA17D0C154E}" type="sibTrans" cxnId="{B77D323F-1895-49FF-AC16-4CCBD65AA228}">
      <dgm:prSet/>
      <dgm:spPr/>
      <dgm:t>
        <a:bodyPr/>
        <a:lstStyle/>
        <a:p>
          <a:endParaRPr lang="ru-RU"/>
        </a:p>
      </dgm:t>
    </dgm:pt>
    <dgm:pt modelId="{9F4A1C10-AEF3-49FC-8E9E-E098A7F0A1E5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оказывают методическую помощь органам местного самоуправления в работе по формированию и исполнению местных бюджетов;</a:t>
          </a:r>
        </a:p>
      </dgm:t>
    </dgm:pt>
    <dgm:pt modelId="{7D3919B7-E2F0-45EF-9DCD-A049BE035C38}" type="parTrans" cxnId="{2B0851DA-67F6-404D-835D-D03099DAA85B}">
      <dgm:prSet/>
      <dgm:spPr/>
      <dgm:t>
        <a:bodyPr/>
        <a:lstStyle/>
        <a:p>
          <a:endParaRPr lang="ru-RU"/>
        </a:p>
      </dgm:t>
    </dgm:pt>
    <dgm:pt modelId="{C9467CAE-1F73-4292-A061-396D9B98D84B}" type="sibTrans" cxnId="{2B0851DA-67F6-404D-835D-D03099DAA85B}">
      <dgm:prSet/>
      <dgm:spPr/>
      <dgm:t>
        <a:bodyPr/>
        <a:lstStyle/>
        <a:p>
          <a:endParaRPr lang="ru-RU"/>
        </a:p>
      </dgm:t>
    </dgm:pt>
    <dgm:pt modelId="{E6159032-69EF-4FF4-BF9B-8F1CF599D674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осуществляют контроль за соблюдением органами местного самоуправления налогового и бюджетного законодательства РФ и ее субъектов;</a:t>
          </a:r>
        </a:p>
      </dgm:t>
    </dgm:pt>
    <dgm:pt modelId="{74FDE34F-DE6B-47C2-A6E8-4C5016D8AADB}" type="parTrans" cxnId="{4EF6AAEE-1184-4915-BD3C-6864B37B69C2}">
      <dgm:prSet/>
      <dgm:spPr/>
      <dgm:t>
        <a:bodyPr/>
        <a:lstStyle/>
        <a:p>
          <a:endParaRPr lang="ru-RU"/>
        </a:p>
      </dgm:t>
    </dgm:pt>
    <dgm:pt modelId="{518D0EF9-0AC4-49A7-8871-BFD31FF80AB9}" type="sibTrans" cxnId="{4EF6AAEE-1184-4915-BD3C-6864B37B69C2}">
      <dgm:prSet/>
      <dgm:spPr/>
      <dgm:t>
        <a:bodyPr/>
        <a:lstStyle/>
        <a:p>
          <a:endParaRPr lang="ru-RU"/>
        </a:p>
      </dgm:t>
    </dgm:pt>
    <dgm:pt modelId="{31BF8D9D-BC5A-4E9F-9CCA-D3FB02783CF4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осуществляют другие функции в соответствии с законодательством РФ и ее субъектов.</a:t>
          </a:r>
        </a:p>
      </dgm:t>
    </dgm:pt>
    <dgm:pt modelId="{AEE7A191-A865-49BF-9F85-F0137FFD58AC}" type="parTrans" cxnId="{05B0E2B1-9B23-4EE9-8DF7-D3CF7447BCCF}">
      <dgm:prSet/>
      <dgm:spPr/>
      <dgm:t>
        <a:bodyPr/>
        <a:lstStyle/>
        <a:p>
          <a:endParaRPr lang="ru-RU"/>
        </a:p>
      </dgm:t>
    </dgm:pt>
    <dgm:pt modelId="{E04EA4A2-0DF7-447C-9B57-94B941F4F295}" type="sibTrans" cxnId="{05B0E2B1-9B23-4EE9-8DF7-D3CF7447BCCF}">
      <dgm:prSet/>
      <dgm:spPr/>
      <dgm:t>
        <a:bodyPr/>
        <a:lstStyle/>
        <a:p>
          <a:endParaRPr lang="ru-RU"/>
        </a:p>
      </dgm:t>
    </dgm:pt>
    <dgm:pt modelId="{16AE3779-D708-4979-BA3D-87065DC6CD8E}" type="pres">
      <dgm:prSet presAssocID="{E0D58388-1A71-4916-A209-A39DFEA00D64}" presName="Name0" presStyleCnt="0">
        <dgm:presLayoutVars>
          <dgm:chMax val="7"/>
          <dgm:chPref val="7"/>
          <dgm:dir/>
        </dgm:presLayoutVars>
      </dgm:prSet>
      <dgm:spPr/>
    </dgm:pt>
    <dgm:pt modelId="{D94F319F-6953-4969-A69C-0B5CD7E95319}" type="pres">
      <dgm:prSet presAssocID="{E0D58388-1A71-4916-A209-A39DFEA00D64}" presName="Name1" presStyleCnt="0"/>
      <dgm:spPr/>
    </dgm:pt>
    <dgm:pt modelId="{F36AB6BB-DB9E-4CF2-9C25-4B5F9AC5F183}" type="pres">
      <dgm:prSet presAssocID="{E0D58388-1A71-4916-A209-A39DFEA00D64}" presName="cycle" presStyleCnt="0"/>
      <dgm:spPr/>
    </dgm:pt>
    <dgm:pt modelId="{A769717B-950C-4CA6-845A-3CA3BCEEC6D4}" type="pres">
      <dgm:prSet presAssocID="{E0D58388-1A71-4916-A209-A39DFEA00D64}" presName="srcNode" presStyleLbl="node1" presStyleIdx="0" presStyleCnt="7"/>
      <dgm:spPr/>
    </dgm:pt>
    <dgm:pt modelId="{3472A6A9-EAFE-46DB-A276-FC014CFF1D9A}" type="pres">
      <dgm:prSet presAssocID="{E0D58388-1A71-4916-A209-A39DFEA00D64}" presName="conn" presStyleLbl="parChTrans1D2" presStyleIdx="0" presStyleCnt="1"/>
      <dgm:spPr/>
    </dgm:pt>
    <dgm:pt modelId="{F0E9AF57-20B2-4ACD-9437-AE484F947C9D}" type="pres">
      <dgm:prSet presAssocID="{E0D58388-1A71-4916-A209-A39DFEA00D64}" presName="extraNode" presStyleLbl="node1" presStyleIdx="0" presStyleCnt="7"/>
      <dgm:spPr/>
    </dgm:pt>
    <dgm:pt modelId="{DFA0BF92-171D-466D-87E7-428E45D70632}" type="pres">
      <dgm:prSet presAssocID="{E0D58388-1A71-4916-A209-A39DFEA00D64}" presName="dstNode" presStyleLbl="node1" presStyleIdx="0" presStyleCnt="7"/>
      <dgm:spPr/>
    </dgm:pt>
    <dgm:pt modelId="{B84A4D06-47FC-41E8-BFD2-E1F6D2B43F70}" type="pres">
      <dgm:prSet presAssocID="{28B50307-5A0D-43EF-9422-1E1ECF3F2157}" presName="text_1" presStyleLbl="node1" presStyleIdx="0" presStyleCnt="7">
        <dgm:presLayoutVars>
          <dgm:bulletEnabled val="1"/>
        </dgm:presLayoutVars>
      </dgm:prSet>
      <dgm:spPr/>
    </dgm:pt>
    <dgm:pt modelId="{9C275127-CA7C-40E4-82BB-804BED66CA9C}" type="pres">
      <dgm:prSet presAssocID="{28B50307-5A0D-43EF-9422-1E1ECF3F2157}" presName="accent_1" presStyleCnt="0"/>
      <dgm:spPr/>
    </dgm:pt>
    <dgm:pt modelId="{4014E8B0-BFAC-4F00-86B6-992E243C01C4}" type="pres">
      <dgm:prSet presAssocID="{28B50307-5A0D-43EF-9422-1E1ECF3F2157}" presName="accentRepeatNode" presStyleLbl="solidFgAcc1" presStyleIdx="0" presStyleCnt="7"/>
      <dgm:spPr/>
    </dgm:pt>
    <dgm:pt modelId="{E3F94D02-23D3-49B5-AA6E-18C380BAEC22}" type="pres">
      <dgm:prSet presAssocID="{5C8D5EE0-89C6-4A89-95B7-EA6E515C6752}" presName="text_2" presStyleLbl="node1" presStyleIdx="1" presStyleCnt="7">
        <dgm:presLayoutVars>
          <dgm:bulletEnabled val="1"/>
        </dgm:presLayoutVars>
      </dgm:prSet>
      <dgm:spPr/>
    </dgm:pt>
    <dgm:pt modelId="{2E848E34-B01C-4873-B44B-4E19C1BF4362}" type="pres">
      <dgm:prSet presAssocID="{5C8D5EE0-89C6-4A89-95B7-EA6E515C6752}" presName="accent_2" presStyleCnt="0"/>
      <dgm:spPr/>
    </dgm:pt>
    <dgm:pt modelId="{673403FC-D3ED-4EC1-830F-A61748E0EC70}" type="pres">
      <dgm:prSet presAssocID="{5C8D5EE0-89C6-4A89-95B7-EA6E515C6752}" presName="accentRepeatNode" presStyleLbl="solidFgAcc1" presStyleIdx="1" presStyleCnt="7"/>
      <dgm:spPr/>
    </dgm:pt>
    <dgm:pt modelId="{532A0CF8-9D49-4EF2-B33E-3EBEB51047F9}" type="pres">
      <dgm:prSet presAssocID="{5C35E87B-7FE9-42DA-B7FE-F25A1FAFF128}" presName="text_3" presStyleLbl="node1" presStyleIdx="2" presStyleCnt="7">
        <dgm:presLayoutVars>
          <dgm:bulletEnabled val="1"/>
        </dgm:presLayoutVars>
      </dgm:prSet>
      <dgm:spPr/>
    </dgm:pt>
    <dgm:pt modelId="{D6F338CC-2B8B-462B-9DB6-B38B83F72EAE}" type="pres">
      <dgm:prSet presAssocID="{5C35E87B-7FE9-42DA-B7FE-F25A1FAFF128}" presName="accent_3" presStyleCnt="0"/>
      <dgm:spPr/>
    </dgm:pt>
    <dgm:pt modelId="{397441C5-FBF9-403A-B412-446B6EC2FC1B}" type="pres">
      <dgm:prSet presAssocID="{5C35E87B-7FE9-42DA-B7FE-F25A1FAFF128}" presName="accentRepeatNode" presStyleLbl="solidFgAcc1" presStyleIdx="2" presStyleCnt="7"/>
      <dgm:spPr/>
    </dgm:pt>
    <dgm:pt modelId="{1F153276-8187-45B7-BF94-B2E629ED338F}" type="pres">
      <dgm:prSet presAssocID="{69F5DA91-2855-45B3-8B41-07083750D7F6}" presName="text_4" presStyleLbl="node1" presStyleIdx="3" presStyleCnt="7">
        <dgm:presLayoutVars>
          <dgm:bulletEnabled val="1"/>
        </dgm:presLayoutVars>
      </dgm:prSet>
      <dgm:spPr/>
    </dgm:pt>
    <dgm:pt modelId="{CBE33FA8-9D9C-4D50-AC63-01AC530C065F}" type="pres">
      <dgm:prSet presAssocID="{69F5DA91-2855-45B3-8B41-07083750D7F6}" presName="accent_4" presStyleCnt="0"/>
      <dgm:spPr/>
    </dgm:pt>
    <dgm:pt modelId="{4FD8D2FE-C13C-43A5-9A42-13B1E7F3C4C3}" type="pres">
      <dgm:prSet presAssocID="{69F5DA91-2855-45B3-8B41-07083750D7F6}" presName="accentRepeatNode" presStyleLbl="solidFgAcc1" presStyleIdx="3" presStyleCnt="7"/>
      <dgm:spPr/>
    </dgm:pt>
    <dgm:pt modelId="{11D97328-8EFD-44A5-A000-70B1B69C145B}" type="pres">
      <dgm:prSet presAssocID="{9F4A1C10-AEF3-49FC-8E9E-E098A7F0A1E5}" presName="text_5" presStyleLbl="node1" presStyleIdx="4" presStyleCnt="7">
        <dgm:presLayoutVars>
          <dgm:bulletEnabled val="1"/>
        </dgm:presLayoutVars>
      </dgm:prSet>
      <dgm:spPr/>
    </dgm:pt>
    <dgm:pt modelId="{F12109E3-4029-418F-B4AD-5FB02F1AC9D3}" type="pres">
      <dgm:prSet presAssocID="{9F4A1C10-AEF3-49FC-8E9E-E098A7F0A1E5}" presName="accent_5" presStyleCnt="0"/>
      <dgm:spPr/>
    </dgm:pt>
    <dgm:pt modelId="{8CAFED2C-90EA-4FD5-9D26-FE36D19A89AF}" type="pres">
      <dgm:prSet presAssocID="{9F4A1C10-AEF3-49FC-8E9E-E098A7F0A1E5}" presName="accentRepeatNode" presStyleLbl="solidFgAcc1" presStyleIdx="4" presStyleCnt="7"/>
      <dgm:spPr/>
    </dgm:pt>
    <dgm:pt modelId="{2BEC71E4-20D2-4FAA-A193-EC6256DEF229}" type="pres">
      <dgm:prSet presAssocID="{E6159032-69EF-4FF4-BF9B-8F1CF599D674}" presName="text_6" presStyleLbl="node1" presStyleIdx="5" presStyleCnt="7">
        <dgm:presLayoutVars>
          <dgm:bulletEnabled val="1"/>
        </dgm:presLayoutVars>
      </dgm:prSet>
      <dgm:spPr/>
    </dgm:pt>
    <dgm:pt modelId="{B9D2F82D-34EC-474A-B8A1-B5B1F63310F1}" type="pres">
      <dgm:prSet presAssocID="{E6159032-69EF-4FF4-BF9B-8F1CF599D674}" presName="accent_6" presStyleCnt="0"/>
      <dgm:spPr/>
    </dgm:pt>
    <dgm:pt modelId="{452D86E2-0872-477A-A50F-48FB7187A8DC}" type="pres">
      <dgm:prSet presAssocID="{E6159032-69EF-4FF4-BF9B-8F1CF599D674}" presName="accentRepeatNode" presStyleLbl="solidFgAcc1" presStyleIdx="5" presStyleCnt="7"/>
      <dgm:spPr/>
    </dgm:pt>
    <dgm:pt modelId="{10FCDF9F-372E-41BE-A973-6DE5412E604B}" type="pres">
      <dgm:prSet presAssocID="{31BF8D9D-BC5A-4E9F-9CCA-D3FB02783CF4}" presName="text_7" presStyleLbl="node1" presStyleIdx="6" presStyleCnt="7">
        <dgm:presLayoutVars>
          <dgm:bulletEnabled val="1"/>
        </dgm:presLayoutVars>
      </dgm:prSet>
      <dgm:spPr/>
    </dgm:pt>
    <dgm:pt modelId="{AF739F99-ABB2-4DC9-9FDD-9A1DDB52E6BA}" type="pres">
      <dgm:prSet presAssocID="{31BF8D9D-BC5A-4E9F-9CCA-D3FB02783CF4}" presName="accent_7" presStyleCnt="0"/>
      <dgm:spPr/>
    </dgm:pt>
    <dgm:pt modelId="{4C80ADDB-BA66-4176-9F9D-42684F6ACD15}" type="pres">
      <dgm:prSet presAssocID="{31BF8D9D-BC5A-4E9F-9CCA-D3FB02783CF4}" presName="accentRepeatNode" presStyleLbl="solidFgAcc1" presStyleIdx="6" presStyleCnt="7"/>
      <dgm:spPr/>
    </dgm:pt>
  </dgm:ptLst>
  <dgm:cxnLst>
    <dgm:cxn modelId="{86956003-57E3-4F6D-8CFB-309A01BCAA2D}" srcId="{E0D58388-1A71-4916-A209-A39DFEA00D64}" destId="{5C35E87B-7FE9-42DA-B7FE-F25A1FAFF128}" srcOrd="2" destOrd="0" parTransId="{B3FD0968-B7EE-42B9-96CD-B35E3DE40487}" sibTransId="{605207E4-1C62-45C8-887B-E194B3D467B5}"/>
    <dgm:cxn modelId="{DA212522-690F-4D2B-B730-9F72667CC88E}" srcId="{E0D58388-1A71-4916-A209-A39DFEA00D64}" destId="{5C8D5EE0-89C6-4A89-95B7-EA6E515C6752}" srcOrd="1" destOrd="0" parTransId="{572CB41B-000E-41AC-A0CC-7BD470CCBC74}" sibTransId="{631DE3F3-7220-44A0-A835-242A4DF34926}"/>
    <dgm:cxn modelId="{7E49E522-9597-42CF-8763-047CD4B4CDA6}" srcId="{E0D58388-1A71-4916-A209-A39DFEA00D64}" destId="{28B50307-5A0D-43EF-9422-1E1ECF3F2157}" srcOrd="0" destOrd="0" parTransId="{FE0BDB76-507A-42E4-B745-0AD5628D3F8C}" sibTransId="{01FAEA79-344C-4F00-ADD0-4DCE7C5BC3A3}"/>
    <dgm:cxn modelId="{4D961435-407D-4915-81DA-A4A98A7B402C}" type="presOf" srcId="{E6159032-69EF-4FF4-BF9B-8F1CF599D674}" destId="{2BEC71E4-20D2-4FAA-A193-EC6256DEF229}" srcOrd="0" destOrd="0" presId="urn:microsoft.com/office/officeart/2008/layout/VerticalCurvedList"/>
    <dgm:cxn modelId="{B77D323F-1895-49FF-AC16-4CCBD65AA228}" srcId="{E0D58388-1A71-4916-A209-A39DFEA00D64}" destId="{69F5DA91-2855-45B3-8B41-07083750D7F6}" srcOrd="3" destOrd="0" parTransId="{EE5AAD29-1B09-4822-A204-FF2F56C432E9}" sibTransId="{E08B53B4-676B-4D14-9394-7AA17D0C154E}"/>
    <dgm:cxn modelId="{DEBA765C-B397-46D1-BA25-03C319C2151F}" type="presOf" srcId="{01FAEA79-344C-4F00-ADD0-4DCE7C5BC3A3}" destId="{3472A6A9-EAFE-46DB-A276-FC014CFF1D9A}" srcOrd="0" destOrd="0" presId="urn:microsoft.com/office/officeart/2008/layout/VerticalCurvedList"/>
    <dgm:cxn modelId="{E9E93C66-BC77-45D6-A21A-1BA6F893DCA4}" type="presOf" srcId="{69F5DA91-2855-45B3-8B41-07083750D7F6}" destId="{1F153276-8187-45B7-BF94-B2E629ED338F}" srcOrd="0" destOrd="0" presId="urn:microsoft.com/office/officeart/2008/layout/VerticalCurvedList"/>
    <dgm:cxn modelId="{F0AA9F47-27C9-4E67-B4C6-88FC6B55B0AE}" type="presOf" srcId="{31BF8D9D-BC5A-4E9F-9CCA-D3FB02783CF4}" destId="{10FCDF9F-372E-41BE-A973-6DE5412E604B}" srcOrd="0" destOrd="0" presId="urn:microsoft.com/office/officeart/2008/layout/VerticalCurvedList"/>
    <dgm:cxn modelId="{FB262457-A1E5-46D3-B74F-357E06F02411}" type="presOf" srcId="{E0D58388-1A71-4916-A209-A39DFEA00D64}" destId="{16AE3779-D708-4979-BA3D-87065DC6CD8E}" srcOrd="0" destOrd="0" presId="urn:microsoft.com/office/officeart/2008/layout/VerticalCurvedList"/>
    <dgm:cxn modelId="{A45F6157-A8A8-4249-91A3-DF256C192A91}" type="presOf" srcId="{5C35E87B-7FE9-42DA-B7FE-F25A1FAFF128}" destId="{532A0CF8-9D49-4EF2-B33E-3EBEB51047F9}" srcOrd="0" destOrd="0" presId="urn:microsoft.com/office/officeart/2008/layout/VerticalCurvedList"/>
    <dgm:cxn modelId="{72616F8E-DDBA-404C-9903-B8E89E4ABF06}" type="presOf" srcId="{9F4A1C10-AEF3-49FC-8E9E-E098A7F0A1E5}" destId="{11D97328-8EFD-44A5-A000-70B1B69C145B}" srcOrd="0" destOrd="0" presId="urn:microsoft.com/office/officeart/2008/layout/VerticalCurvedList"/>
    <dgm:cxn modelId="{05B0E2B1-9B23-4EE9-8DF7-D3CF7447BCCF}" srcId="{E0D58388-1A71-4916-A209-A39DFEA00D64}" destId="{31BF8D9D-BC5A-4E9F-9CCA-D3FB02783CF4}" srcOrd="6" destOrd="0" parTransId="{AEE7A191-A865-49BF-9F85-F0137FFD58AC}" sibTransId="{E04EA4A2-0DF7-447C-9B57-94B941F4F295}"/>
    <dgm:cxn modelId="{64AE66B3-1428-4EC8-ABEF-05CA33C88226}" type="presOf" srcId="{28B50307-5A0D-43EF-9422-1E1ECF3F2157}" destId="{B84A4D06-47FC-41E8-BFD2-E1F6D2B43F70}" srcOrd="0" destOrd="0" presId="urn:microsoft.com/office/officeart/2008/layout/VerticalCurvedList"/>
    <dgm:cxn modelId="{7DFD88BA-83DB-49EE-92E6-0AA671B69194}" type="presOf" srcId="{5C8D5EE0-89C6-4A89-95B7-EA6E515C6752}" destId="{E3F94D02-23D3-49B5-AA6E-18C380BAEC22}" srcOrd="0" destOrd="0" presId="urn:microsoft.com/office/officeart/2008/layout/VerticalCurvedList"/>
    <dgm:cxn modelId="{2B0851DA-67F6-404D-835D-D03099DAA85B}" srcId="{E0D58388-1A71-4916-A209-A39DFEA00D64}" destId="{9F4A1C10-AEF3-49FC-8E9E-E098A7F0A1E5}" srcOrd="4" destOrd="0" parTransId="{7D3919B7-E2F0-45EF-9DCD-A049BE035C38}" sibTransId="{C9467CAE-1F73-4292-A061-396D9B98D84B}"/>
    <dgm:cxn modelId="{4EF6AAEE-1184-4915-BD3C-6864B37B69C2}" srcId="{E0D58388-1A71-4916-A209-A39DFEA00D64}" destId="{E6159032-69EF-4FF4-BF9B-8F1CF599D674}" srcOrd="5" destOrd="0" parTransId="{74FDE34F-DE6B-47C2-A6E8-4C5016D8AADB}" sibTransId="{518D0EF9-0AC4-49A7-8871-BFD31FF80AB9}"/>
    <dgm:cxn modelId="{1B5ECF8E-F529-4E25-9429-2FCD3C65B9A2}" type="presParOf" srcId="{16AE3779-D708-4979-BA3D-87065DC6CD8E}" destId="{D94F319F-6953-4969-A69C-0B5CD7E95319}" srcOrd="0" destOrd="0" presId="urn:microsoft.com/office/officeart/2008/layout/VerticalCurvedList"/>
    <dgm:cxn modelId="{E7924B33-150E-40DB-830F-7C6BA0157FAB}" type="presParOf" srcId="{D94F319F-6953-4969-A69C-0B5CD7E95319}" destId="{F36AB6BB-DB9E-4CF2-9C25-4B5F9AC5F183}" srcOrd="0" destOrd="0" presId="urn:microsoft.com/office/officeart/2008/layout/VerticalCurvedList"/>
    <dgm:cxn modelId="{AE01A83E-5F0C-40EC-AC99-864D0D928C86}" type="presParOf" srcId="{F36AB6BB-DB9E-4CF2-9C25-4B5F9AC5F183}" destId="{A769717B-950C-4CA6-845A-3CA3BCEEC6D4}" srcOrd="0" destOrd="0" presId="urn:microsoft.com/office/officeart/2008/layout/VerticalCurvedList"/>
    <dgm:cxn modelId="{35F229E6-A263-4C54-A800-14EB3D8CAE7A}" type="presParOf" srcId="{F36AB6BB-DB9E-4CF2-9C25-4B5F9AC5F183}" destId="{3472A6A9-EAFE-46DB-A276-FC014CFF1D9A}" srcOrd="1" destOrd="0" presId="urn:microsoft.com/office/officeart/2008/layout/VerticalCurvedList"/>
    <dgm:cxn modelId="{468C41DA-88FD-4922-A566-17B546E3587C}" type="presParOf" srcId="{F36AB6BB-DB9E-4CF2-9C25-4B5F9AC5F183}" destId="{F0E9AF57-20B2-4ACD-9437-AE484F947C9D}" srcOrd="2" destOrd="0" presId="urn:microsoft.com/office/officeart/2008/layout/VerticalCurvedList"/>
    <dgm:cxn modelId="{CC6E8D53-CAC5-4A39-8FC2-9ACF5F9022AE}" type="presParOf" srcId="{F36AB6BB-DB9E-4CF2-9C25-4B5F9AC5F183}" destId="{DFA0BF92-171D-466D-87E7-428E45D70632}" srcOrd="3" destOrd="0" presId="urn:microsoft.com/office/officeart/2008/layout/VerticalCurvedList"/>
    <dgm:cxn modelId="{8FF7B909-431D-462D-8215-6FFE7139668F}" type="presParOf" srcId="{D94F319F-6953-4969-A69C-0B5CD7E95319}" destId="{B84A4D06-47FC-41E8-BFD2-E1F6D2B43F70}" srcOrd="1" destOrd="0" presId="urn:microsoft.com/office/officeart/2008/layout/VerticalCurvedList"/>
    <dgm:cxn modelId="{9B1F36D9-EB7A-4618-A19C-4CBC72D83705}" type="presParOf" srcId="{D94F319F-6953-4969-A69C-0B5CD7E95319}" destId="{9C275127-CA7C-40E4-82BB-804BED66CA9C}" srcOrd="2" destOrd="0" presId="urn:microsoft.com/office/officeart/2008/layout/VerticalCurvedList"/>
    <dgm:cxn modelId="{51D41D0A-D0D6-4BE3-B13C-1513C14B87F0}" type="presParOf" srcId="{9C275127-CA7C-40E4-82BB-804BED66CA9C}" destId="{4014E8B0-BFAC-4F00-86B6-992E243C01C4}" srcOrd="0" destOrd="0" presId="urn:microsoft.com/office/officeart/2008/layout/VerticalCurvedList"/>
    <dgm:cxn modelId="{BD277316-52BF-4D5E-AEDC-33D66D59831A}" type="presParOf" srcId="{D94F319F-6953-4969-A69C-0B5CD7E95319}" destId="{E3F94D02-23D3-49B5-AA6E-18C380BAEC22}" srcOrd="3" destOrd="0" presId="urn:microsoft.com/office/officeart/2008/layout/VerticalCurvedList"/>
    <dgm:cxn modelId="{AD2FD40A-1628-4DC3-A786-E44B03813F07}" type="presParOf" srcId="{D94F319F-6953-4969-A69C-0B5CD7E95319}" destId="{2E848E34-B01C-4873-B44B-4E19C1BF4362}" srcOrd="4" destOrd="0" presId="urn:microsoft.com/office/officeart/2008/layout/VerticalCurvedList"/>
    <dgm:cxn modelId="{C77636C5-8495-4202-9DCC-289C4DCA854A}" type="presParOf" srcId="{2E848E34-B01C-4873-B44B-4E19C1BF4362}" destId="{673403FC-D3ED-4EC1-830F-A61748E0EC70}" srcOrd="0" destOrd="0" presId="urn:microsoft.com/office/officeart/2008/layout/VerticalCurvedList"/>
    <dgm:cxn modelId="{D47F1AF5-0F63-4365-BCFF-EFEC4B96B031}" type="presParOf" srcId="{D94F319F-6953-4969-A69C-0B5CD7E95319}" destId="{532A0CF8-9D49-4EF2-B33E-3EBEB51047F9}" srcOrd="5" destOrd="0" presId="urn:microsoft.com/office/officeart/2008/layout/VerticalCurvedList"/>
    <dgm:cxn modelId="{348EDBE0-2416-4F89-B280-90C0049CC9CE}" type="presParOf" srcId="{D94F319F-6953-4969-A69C-0B5CD7E95319}" destId="{D6F338CC-2B8B-462B-9DB6-B38B83F72EAE}" srcOrd="6" destOrd="0" presId="urn:microsoft.com/office/officeart/2008/layout/VerticalCurvedList"/>
    <dgm:cxn modelId="{063E01CA-455A-4960-8B1C-79F585E6D5A0}" type="presParOf" srcId="{D6F338CC-2B8B-462B-9DB6-B38B83F72EAE}" destId="{397441C5-FBF9-403A-B412-446B6EC2FC1B}" srcOrd="0" destOrd="0" presId="urn:microsoft.com/office/officeart/2008/layout/VerticalCurvedList"/>
    <dgm:cxn modelId="{8976610F-6E11-4E53-B6D0-370EC2E70790}" type="presParOf" srcId="{D94F319F-6953-4969-A69C-0B5CD7E95319}" destId="{1F153276-8187-45B7-BF94-B2E629ED338F}" srcOrd="7" destOrd="0" presId="urn:microsoft.com/office/officeart/2008/layout/VerticalCurvedList"/>
    <dgm:cxn modelId="{0FF26C6C-52CB-45B3-A8F8-C1FB2BF23F9F}" type="presParOf" srcId="{D94F319F-6953-4969-A69C-0B5CD7E95319}" destId="{CBE33FA8-9D9C-4D50-AC63-01AC530C065F}" srcOrd="8" destOrd="0" presId="urn:microsoft.com/office/officeart/2008/layout/VerticalCurvedList"/>
    <dgm:cxn modelId="{7FEAE7FC-3DAA-46FA-B59D-B61A2E338440}" type="presParOf" srcId="{CBE33FA8-9D9C-4D50-AC63-01AC530C065F}" destId="{4FD8D2FE-C13C-43A5-9A42-13B1E7F3C4C3}" srcOrd="0" destOrd="0" presId="urn:microsoft.com/office/officeart/2008/layout/VerticalCurvedList"/>
    <dgm:cxn modelId="{818F3153-39CA-487C-8320-98F0DC6C6450}" type="presParOf" srcId="{D94F319F-6953-4969-A69C-0B5CD7E95319}" destId="{11D97328-8EFD-44A5-A000-70B1B69C145B}" srcOrd="9" destOrd="0" presId="urn:microsoft.com/office/officeart/2008/layout/VerticalCurvedList"/>
    <dgm:cxn modelId="{712EC5BB-A15C-4A6B-9C44-6A2E3152106A}" type="presParOf" srcId="{D94F319F-6953-4969-A69C-0B5CD7E95319}" destId="{F12109E3-4029-418F-B4AD-5FB02F1AC9D3}" srcOrd="10" destOrd="0" presId="urn:microsoft.com/office/officeart/2008/layout/VerticalCurvedList"/>
    <dgm:cxn modelId="{B2BD8003-2DD7-4BF4-B6BF-BFD165952682}" type="presParOf" srcId="{F12109E3-4029-418F-B4AD-5FB02F1AC9D3}" destId="{8CAFED2C-90EA-4FD5-9D26-FE36D19A89AF}" srcOrd="0" destOrd="0" presId="urn:microsoft.com/office/officeart/2008/layout/VerticalCurvedList"/>
    <dgm:cxn modelId="{3A8FAFA7-B010-4548-8457-D9C62C00C3D8}" type="presParOf" srcId="{D94F319F-6953-4969-A69C-0B5CD7E95319}" destId="{2BEC71E4-20D2-4FAA-A193-EC6256DEF229}" srcOrd="11" destOrd="0" presId="urn:microsoft.com/office/officeart/2008/layout/VerticalCurvedList"/>
    <dgm:cxn modelId="{7C647764-4C4C-4521-B7C8-6DFC84C5EA91}" type="presParOf" srcId="{D94F319F-6953-4969-A69C-0B5CD7E95319}" destId="{B9D2F82D-34EC-474A-B8A1-B5B1F63310F1}" srcOrd="12" destOrd="0" presId="urn:microsoft.com/office/officeart/2008/layout/VerticalCurvedList"/>
    <dgm:cxn modelId="{05A11905-C10B-4B7C-9193-F71DDE62120A}" type="presParOf" srcId="{B9D2F82D-34EC-474A-B8A1-B5B1F63310F1}" destId="{452D86E2-0872-477A-A50F-48FB7187A8DC}" srcOrd="0" destOrd="0" presId="urn:microsoft.com/office/officeart/2008/layout/VerticalCurvedList"/>
    <dgm:cxn modelId="{A0FAD4DA-87E7-4E39-AF4F-AAF42DB8A4D8}" type="presParOf" srcId="{D94F319F-6953-4969-A69C-0B5CD7E95319}" destId="{10FCDF9F-372E-41BE-A973-6DE5412E604B}" srcOrd="13" destOrd="0" presId="urn:microsoft.com/office/officeart/2008/layout/VerticalCurvedList"/>
    <dgm:cxn modelId="{445C009D-50C1-4BB3-9A00-6F8B9E41F9D1}" type="presParOf" srcId="{D94F319F-6953-4969-A69C-0B5CD7E95319}" destId="{AF739F99-ABB2-4DC9-9FDD-9A1DDB52E6BA}" srcOrd="14" destOrd="0" presId="urn:microsoft.com/office/officeart/2008/layout/VerticalCurvedList"/>
    <dgm:cxn modelId="{AEAACA2D-7CAD-4283-9A77-89D8997E4ED0}" type="presParOf" srcId="{AF739F99-ABB2-4DC9-9FDD-9A1DDB52E6BA}" destId="{4C80ADDB-BA66-4176-9F9D-42684F6ACD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2A6A9-EAFE-46DB-A276-FC014CFF1D9A}">
      <dsp:nvSpPr>
        <dsp:cNvPr id="0" name=""/>
        <dsp:cNvSpPr/>
      </dsp:nvSpPr>
      <dsp:spPr>
        <a:xfrm>
          <a:off x="-7077753" y="-1082912"/>
          <a:ext cx="8430433" cy="8430433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A4D06-47FC-41E8-BFD2-E1F6D2B43F70}">
      <dsp:nvSpPr>
        <dsp:cNvPr id="0" name=""/>
        <dsp:cNvSpPr/>
      </dsp:nvSpPr>
      <dsp:spPr>
        <a:xfrm>
          <a:off x="439462" y="284789"/>
          <a:ext cx="11668906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регулируют отношения между бюджетами субъектов РФ и местными бюджетами, а также между федеральным и местными бюджетами – в рамках  федеральных программ;</a:t>
          </a:r>
        </a:p>
      </dsp:txBody>
      <dsp:txXfrm>
        <a:off x="439462" y="284789"/>
        <a:ext cx="11668906" cy="569327"/>
      </dsp:txXfrm>
    </dsp:sp>
    <dsp:sp modelId="{4014E8B0-BFAC-4F00-86B6-992E243C01C4}">
      <dsp:nvSpPr>
        <dsp:cNvPr id="0" name=""/>
        <dsp:cNvSpPr/>
      </dsp:nvSpPr>
      <dsp:spPr>
        <a:xfrm>
          <a:off x="83632" y="213623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94D02-23D3-49B5-AA6E-18C380BAEC22}">
      <dsp:nvSpPr>
        <dsp:cNvPr id="0" name=""/>
        <dsp:cNvSpPr/>
      </dsp:nvSpPr>
      <dsp:spPr>
        <a:xfrm>
          <a:off x="955039" y="1139281"/>
          <a:ext cx="11153328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участвуют в решении вопросов местного значения путем выполнения федеральных и региональных программ;</a:t>
          </a:r>
        </a:p>
      </dsp:txBody>
      <dsp:txXfrm>
        <a:off x="955039" y="1139281"/>
        <a:ext cx="11153328" cy="569327"/>
      </dsp:txXfrm>
    </dsp:sp>
    <dsp:sp modelId="{673403FC-D3ED-4EC1-830F-A61748E0EC70}">
      <dsp:nvSpPr>
        <dsp:cNvPr id="0" name=""/>
        <dsp:cNvSpPr/>
      </dsp:nvSpPr>
      <dsp:spPr>
        <a:xfrm>
          <a:off x="599209" y="1068115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A0CF8-9D49-4EF2-B33E-3EBEB51047F9}">
      <dsp:nvSpPr>
        <dsp:cNvPr id="0" name=""/>
        <dsp:cNvSpPr/>
      </dsp:nvSpPr>
      <dsp:spPr>
        <a:xfrm>
          <a:off x="1237573" y="1993147"/>
          <a:ext cx="10870795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распределяют средства, выделяемые для финансирования федеральных и региональных программ и иных мероприятий, между муниципальными образованиями, осуществляют контроль за эффективным и целевым использованием этих средств;</a:t>
          </a:r>
        </a:p>
      </dsp:txBody>
      <dsp:txXfrm>
        <a:off x="1237573" y="1993147"/>
        <a:ext cx="10870795" cy="569327"/>
      </dsp:txXfrm>
    </dsp:sp>
    <dsp:sp modelId="{397441C5-FBF9-403A-B412-446B6EC2FC1B}">
      <dsp:nvSpPr>
        <dsp:cNvPr id="0" name=""/>
        <dsp:cNvSpPr/>
      </dsp:nvSpPr>
      <dsp:spPr>
        <a:xfrm>
          <a:off x="881743" y="1921981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53276-8187-45B7-BF94-B2E629ED338F}">
      <dsp:nvSpPr>
        <dsp:cNvPr id="0" name=""/>
        <dsp:cNvSpPr/>
      </dsp:nvSpPr>
      <dsp:spPr>
        <a:xfrm>
          <a:off x="1327783" y="2847640"/>
          <a:ext cx="10780584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разрабатывают государственные минимальные социальные стандарты, устанавливают социальные нормы;</a:t>
          </a:r>
        </a:p>
      </dsp:txBody>
      <dsp:txXfrm>
        <a:off x="1327783" y="2847640"/>
        <a:ext cx="10780584" cy="569327"/>
      </dsp:txXfrm>
    </dsp:sp>
    <dsp:sp modelId="{4FD8D2FE-C13C-43A5-9A42-13B1E7F3C4C3}">
      <dsp:nvSpPr>
        <dsp:cNvPr id="0" name=""/>
        <dsp:cNvSpPr/>
      </dsp:nvSpPr>
      <dsp:spPr>
        <a:xfrm>
          <a:off x="971953" y="2776474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97328-8EFD-44A5-A000-70B1B69C145B}">
      <dsp:nvSpPr>
        <dsp:cNvPr id="0" name=""/>
        <dsp:cNvSpPr/>
      </dsp:nvSpPr>
      <dsp:spPr>
        <a:xfrm>
          <a:off x="1237573" y="3702132"/>
          <a:ext cx="10870795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оказывают методическую помощь органам местного самоуправления в работе по формированию и исполнению местных бюджетов;</a:t>
          </a:r>
        </a:p>
      </dsp:txBody>
      <dsp:txXfrm>
        <a:off x="1237573" y="3702132"/>
        <a:ext cx="10870795" cy="569327"/>
      </dsp:txXfrm>
    </dsp:sp>
    <dsp:sp modelId="{8CAFED2C-90EA-4FD5-9D26-FE36D19A89AF}">
      <dsp:nvSpPr>
        <dsp:cNvPr id="0" name=""/>
        <dsp:cNvSpPr/>
      </dsp:nvSpPr>
      <dsp:spPr>
        <a:xfrm>
          <a:off x="881743" y="3630966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C71E4-20D2-4FAA-A193-EC6256DEF229}">
      <dsp:nvSpPr>
        <dsp:cNvPr id="0" name=""/>
        <dsp:cNvSpPr/>
      </dsp:nvSpPr>
      <dsp:spPr>
        <a:xfrm>
          <a:off x="955039" y="4555998"/>
          <a:ext cx="11153328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осуществляют контроль за соблюдением органами местного самоуправления налогового и бюджетного законодательства РФ и ее субъектов;</a:t>
          </a:r>
        </a:p>
      </dsp:txBody>
      <dsp:txXfrm>
        <a:off x="955039" y="4555998"/>
        <a:ext cx="11153328" cy="569327"/>
      </dsp:txXfrm>
    </dsp:sp>
    <dsp:sp modelId="{452D86E2-0872-477A-A50F-48FB7187A8DC}">
      <dsp:nvSpPr>
        <dsp:cNvPr id="0" name=""/>
        <dsp:cNvSpPr/>
      </dsp:nvSpPr>
      <dsp:spPr>
        <a:xfrm>
          <a:off x="599209" y="4484832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CDF9F-372E-41BE-A973-6DE5412E604B}">
      <dsp:nvSpPr>
        <dsp:cNvPr id="0" name=""/>
        <dsp:cNvSpPr/>
      </dsp:nvSpPr>
      <dsp:spPr>
        <a:xfrm>
          <a:off x="439462" y="5410491"/>
          <a:ext cx="11668906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осуществляют другие функции в соответствии с законодательством РФ и ее субъектов.</a:t>
          </a:r>
        </a:p>
      </dsp:txBody>
      <dsp:txXfrm>
        <a:off x="439462" y="5410491"/>
        <a:ext cx="11668906" cy="569327"/>
      </dsp:txXfrm>
    </dsp:sp>
    <dsp:sp modelId="{4C80ADDB-BA66-4176-9F9D-42684F6ACD15}">
      <dsp:nvSpPr>
        <dsp:cNvPr id="0" name=""/>
        <dsp:cNvSpPr/>
      </dsp:nvSpPr>
      <dsp:spPr>
        <a:xfrm>
          <a:off x="83632" y="5339325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4103A-DFFA-44AD-90EE-A44822ABC0BF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ABA1B-370A-4350-A2B1-029A4B2E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1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DFE7E6-E9C0-44F9-A1C6-9103D7A8EE5B}" type="slidenum">
              <a:rPr lang="ru-RU" altLang="ru-RU" smtClean="0">
                <a:solidFill>
                  <a:prstClr val="black"/>
                </a:solidFill>
              </a:rPr>
              <a:pPr/>
              <a:t>20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9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21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6985" indent="-226985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92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23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3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44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84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5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53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81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8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28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3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6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57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74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29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0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32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6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71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02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12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56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16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66950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12716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7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60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18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17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54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53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94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76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55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62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80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07976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80307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79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50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17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34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20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21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8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19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06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94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89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1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59001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1409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20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634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4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15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963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26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964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69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61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693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440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299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4356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83253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3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  <p:sldLayoutId id="214748366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9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2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5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.xls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3" descr="57f04bcb7d30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1601" y="2138368"/>
            <a:ext cx="4027488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60804" y="65373"/>
            <a:ext cx="8461109" cy="180020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434"/>
            </a:solidFill>
          </a:ln>
          <a:effectLst>
            <a:outerShdw blurRad="254000" dist="50800" dir="4920000" sx="102000" sy="10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00"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Муниципальное образование Куйтунский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4865" y="2147888"/>
            <a:ext cx="7098846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27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charset="0"/>
              </a:rPr>
              <a:t>Бюджет муниципального образования Куйтунский район на 2024 г. и плановый период 2025-2026 гг.</a:t>
            </a:r>
          </a:p>
        </p:txBody>
      </p:sp>
      <p:pic>
        <p:nvPicPr>
          <p:cNvPr id="10247" name="Рисунок 6" descr="Безымянны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"/>
            <a:ext cx="1914525" cy="2339975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A1A4ECB-929B-4F2B-ABEB-C4CEE1357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16303"/>
              </p:ext>
            </p:extLst>
          </p:nvPr>
        </p:nvGraphicFramePr>
        <p:xfrm>
          <a:off x="365760" y="339634"/>
          <a:ext cx="11451771" cy="6260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4532">
                  <a:extLst>
                    <a:ext uri="{9D8B030D-6E8A-4147-A177-3AD203B41FA5}">
                      <a16:colId xmlns:a16="http://schemas.microsoft.com/office/drawing/2014/main" val="2089485941"/>
                    </a:ext>
                  </a:extLst>
                </a:gridCol>
                <a:gridCol w="920745">
                  <a:extLst>
                    <a:ext uri="{9D8B030D-6E8A-4147-A177-3AD203B41FA5}">
                      <a16:colId xmlns:a16="http://schemas.microsoft.com/office/drawing/2014/main" val="381541350"/>
                    </a:ext>
                  </a:extLst>
                </a:gridCol>
                <a:gridCol w="840180">
                  <a:extLst>
                    <a:ext uri="{9D8B030D-6E8A-4147-A177-3AD203B41FA5}">
                      <a16:colId xmlns:a16="http://schemas.microsoft.com/office/drawing/2014/main" val="3013460384"/>
                    </a:ext>
                  </a:extLst>
                </a:gridCol>
                <a:gridCol w="854566">
                  <a:extLst>
                    <a:ext uri="{9D8B030D-6E8A-4147-A177-3AD203B41FA5}">
                      <a16:colId xmlns:a16="http://schemas.microsoft.com/office/drawing/2014/main" val="1800575406"/>
                    </a:ext>
                  </a:extLst>
                </a:gridCol>
                <a:gridCol w="785510">
                  <a:extLst>
                    <a:ext uri="{9D8B030D-6E8A-4147-A177-3AD203B41FA5}">
                      <a16:colId xmlns:a16="http://schemas.microsoft.com/office/drawing/2014/main" val="1297172308"/>
                    </a:ext>
                  </a:extLst>
                </a:gridCol>
                <a:gridCol w="828672">
                  <a:extLst>
                    <a:ext uri="{9D8B030D-6E8A-4147-A177-3AD203B41FA5}">
                      <a16:colId xmlns:a16="http://schemas.microsoft.com/office/drawing/2014/main" val="1631628245"/>
                    </a:ext>
                  </a:extLst>
                </a:gridCol>
                <a:gridCol w="1027206">
                  <a:extLst>
                    <a:ext uri="{9D8B030D-6E8A-4147-A177-3AD203B41FA5}">
                      <a16:colId xmlns:a16="http://schemas.microsoft.com/office/drawing/2014/main" val="3323320357"/>
                    </a:ext>
                  </a:extLst>
                </a:gridCol>
                <a:gridCol w="840180">
                  <a:extLst>
                    <a:ext uri="{9D8B030D-6E8A-4147-A177-3AD203B41FA5}">
                      <a16:colId xmlns:a16="http://schemas.microsoft.com/office/drawing/2014/main" val="1121287211"/>
                    </a:ext>
                  </a:extLst>
                </a:gridCol>
                <a:gridCol w="840180">
                  <a:extLst>
                    <a:ext uri="{9D8B030D-6E8A-4147-A177-3AD203B41FA5}">
                      <a16:colId xmlns:a16="http://schemas.microsoft.com/office/drawing/2014/main" val="3996374095"/>
                    </a:ext>
                  </a:extLst>
                </a:gridCol>
              </a:tblGrid>
              <a:tr h="37742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В том числе из общей численности работающих численность работников малых предприятий (с учетом микропредприятий)-всего, </a:t>
                      </a:r>
                      <a:endParaRPr lang="ru-RU" sz="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тыс. чел.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0,501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517361899"/>
                  </a:ext>
                </a:extLst>
              </a:tr>
              <a:tr h="13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 том числе:</a:t>
                      </a:r>
                      <a:endParaRPr lang="ru-RU" sz="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2528844232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 dirty="0">
                          <a:effectLst/>
                        </a:rPr>
                        <a:t>Сельское, лесное хозяйство, охота, рыболовство и рыбоводство, в том числе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0,227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0,148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0,144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0,144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0,144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0,144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2146489023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effectLst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тыс.чел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0,121</a:t>
                      </a:r>
                      <a:endParaRPr lang="ru-RU" sz="800" b="0" i="1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0,116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0,120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1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0,120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0,120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0,120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72544101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Лесоводство и лесозаготовки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тыс. чел.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0,106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0,032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0,024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0,024</a:t>
                      </a:r>
                      <a:endParaRPr lang="ru-RU" sz="800" b="0" i="1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0,024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0,024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414629491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Рыболовство и рыбоводство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1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1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98945830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Добыча полезных ископаемых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97086104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Обрабатывающие производства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0,075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0,065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423598067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0,008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0,008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411228629"/>
                  </a:ext>
                </a:extLst>
              </a:tr>
              <a:tr h="28180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0,007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0,007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2905202447"/>
                  </a:ext>
                </a:extLst>
              </a:tr>
              <a:tr h="1610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Строительство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0,002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170988918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0,162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0,132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12063486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Транспортировка и хранение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0,003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24872815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Деятельность в области информации и связи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74350245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Прочие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099119543"/>
                  </a:ext>
                </a:extLst>
              </a:tr>
              <a:tr h="261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Уровень регистрируемой безработицы (к трудоспособному населению)</a:t>
                      </a:r>
                      <a:endParaRPr lang="ru-RU" sz="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1,8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4282749472"/>
                  </a:ext>
                </a:extLst>
              </a:tr>
              <a:tr h="392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Среднемесячная начисленная заработная плата (без выплат социального характера) по полному кругу организаций,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28 029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35 202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40 384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44 060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47 673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51 391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41998145"/>
                  </a:ext>
                </a:extLst>
              </a:tr>
              <a:tr h="13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числе: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219236226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32 073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36 667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39 973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42 651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45 459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48 353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1578817809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34 335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40 873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43 354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46 132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49 109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52 173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10169504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Лесоводство и лесозаготовки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26 455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29 111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32 029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34 472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36 885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39 377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57834255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Рыболовство и рыбоводство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12013072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Добыча полезных ископаемых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10481826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Обрабатывающие производства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24 665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26 332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28 871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30 897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33 064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35 339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141582382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53 162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63 470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70 391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75 948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81 267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86 630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1832985993"/>
                  </a:ext>
                </a:extLst>
              </a:tr>
              <a:tr h="2304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27 111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30 214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33 452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36 190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38 690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41 190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24640803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Строительство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17 875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15 638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16 916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18 083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19 375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20 791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1236379418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19 623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21 204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24 109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25 732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27 873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29 550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10889604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Транспортировка и хранение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38 627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42 645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47 104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50 822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54 378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57 964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420917904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Деятельность в области информации и связи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40 885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42 547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47 202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50 833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54 523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58 095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885830293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Государственное управление и обеспечение военной безопасности; обязательное социальное обеспечение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46 458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52 404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57 916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62 499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66 883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71 292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192810116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Образование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33 222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38 618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41 886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45 195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48 358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51 550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68544868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Здравоохранение и предоставление социальных услуг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39 185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43 747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47 995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51 786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55 411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59 070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625948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691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4927106-5E10-4E32-A721-EDD506FD2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04918"/>
              </p:ext>
            </p:extLst>
          </p:nvPr>
        </p:nvGraphicFramePr>
        <p:xfrm>
          <a:off x="348343" y="261256"/>
          <a:ext cx="11408227" cy="6316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7366">
                  <a:extLst>
                    <a:ext uri="{9D8B030D-6E8A-4147-A177-3AD203B41FA5}">
                      <a16:colId xmlns:a16="http://schemas.microsoft.com/office/drawing/2014/main" val="3778645511"/>
                    </a:ext>
                  </a:extLst>
                </a:gridCol>
                <a:gridCol w="917245">
                  <a:extLst>
                    <a:ext uri="{9D8B030D-6E8A-4147-A177-3AD203B41FA5}">
                      <a16:colId xmlns:a16="http://schemas.microsoft.com/office/drawing/2014/main" val="107853759"/>
                    </a:ext>
                  </a:extLst>
                </a:gridCol>
                <a:gridCol w="836984">
                  <a:extLst>
                    <a:ext uri="{9D8B030D-6E8A-4147-A177-3AD203B41FA5}">
                      <a16:colId xmlns:a16="http://schemas.microsoft.com/office/drawing/2014/main" val="1611054342"/>
                    </a:ext>
                  </a:extLst>
                </a:gridCol>
                <a:gridCol w="851317">
                  <a:extLst>
                    <a:ext uri="{9D8B030D-6E8A-4147-A177-3AD203B41FA5}">
                      <a16:colId xmlns:a16="http://schemas.microsoft.com/office/drawing/2014/main" val="2992681111"/>
                    </a:ext>
                  </a:extLst>
                </a:gridCol>
                <a:gridCol w="782525">
                  <a:extLst>
                    <a:ext uri="{9D8B030D-6E8A-4147-A177-3AD203B41FA5}">
                      <a16:colId xmlns:a16="http://schemas.microsoft.com/office/drawing/2014/main" val="2142280476"/>
                    </a:ext>
                  </a:extLst>
                </a:gridCol>
                <a:gridCol w="825521">
                  <a:extLst>
                    <a:ext uri="{9D8B030D-6E8A-4147-A177-3AD203B41FA5}">
                      <a16:colId xmlns:a16="http://schemas.microsoft.com/office/drawing/2014/main" val="2002840741"/>
                    </a:ext>
                  </a:extLst>
                </a:gridCol>
                <a:gridCol w="1023301">
                  <a:extLst>
                    <a:ext uri="{9D8B030D-6E8A-4147-A177-3AD203B41FA5}">
                      <a16:colId xmlns:a16="http://schemas.microsoft.com/office/drawing/2014/main" val="746230621"/>
                    </a:ext>
                  </a:extLst>
                </a:gridCol>
                <a:gridCol w="836984">
                  <a:extLst>
                    <a:ext uri="{9D8B030D-6E8A-4147-A177-3AD203B41FA5}">
                      <a16:colId xmlns:a16="http://schemas.microsoft.com/office/drawing/2014/main" val="1504058573"/>
                    </a:ext>
                  </a:extLst>
                </a:gridCol>
                <a:gridCol w="836984">
                  <a:extLst>
                    <a:ext uri="{9D8B030D-6E8A-4147-A177-3AD203B41FA5}">
                      <a16:colId xmlns:a16="http://schemas.microsoft.com/office/drawing/2014/main" val="1704160658"/>
                    </a:ext>
                  </a:extLst>
                </a:gridCol>
              </a:tblGrid>
              <a:tr h="51315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Среднемесячная начисленная заработная плата работников бюджетной сферы, финансируемой из консолидированного местного бюджета с учетом "дорожных карт" МО - всего, 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36 043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40 541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44 235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47 709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51 072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54 441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1245303851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из них по категориям работников: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2738013007"/>
                  </a:ext>
                </a:extLst>
              </a:tr>
              <a:tr h="26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Деятельность в области  культуры, спорта, организация досуга и развлечений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36 911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43 565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47 954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51 744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55 366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59 019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1446941369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Образование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34 195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38 759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42 032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45 352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48 527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51 729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2985988559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Деятельность по операциям с недвижиммым имуществом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43 681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59 537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65 833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71 018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76 018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81 018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2498002471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Деятельность профессиональная, научная и техническая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80 688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92 854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102 083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100 000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117 916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125 625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3144396776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Государственное управление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42 099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47 747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52 980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57 166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61 178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65 209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2150079704"/>
                  </a:ext>
                </a:extLst>
              </a:tr>
              <a:tr h="2600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Деятельность  административная и сопутствующие дополнительные  услуги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34 917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36 770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40 769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42 905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47 072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50 170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2622962286"/>
                  </a:ext>
                </a:extLst>
              </a:tr>
              <a:tr h="386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Среднемесячная начисленная заработная плата работников малых предприятий (с учетом микропредприятий)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22 903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25 706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28 404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30 347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32 590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34 712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1978918738"/>
                  </a:ext>
                </a:extLst>
              </a:tr>
              <a:tr h="270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Фонд начисленной заработной платы по полному кругу организаций, 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2 119,0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2 661,3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3 004,7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3 278,1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3 546,9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3 823,6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1850837055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1817505604"/>
                  </a:ext>
                </a:extLst>
              </a:tr>
              <a:tr h="26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Фонд начисленной заработной платы работников малых предприятий (с учетом микропредприятий)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167,7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119,1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123,0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131,5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141,2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150,4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3286894887"/>
                  </a:ext>
                </a:extLst>
              </a:tr>
              <a:tr h="26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Фонд начисленной заработной платы работников сельского хозяйства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177,0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214,0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219,2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233,2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248,2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263,7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624066166"/>
                  </a:ext>
                </a:extLst>
              </a:tr>
              <a:tr h="259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Фонд начисленной заработной платы работников бюджетной сферы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932,0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1 002,7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1 103,6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1 190,2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1 274,2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1 358,2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4224174352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Выплаты социального характера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1735357595"/>
                  </a:ext>
                </a:extLst>
              </a:tr>
              <a:tr h="1352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 доходы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3173086841"/>
                  </a:ext>
                </a:extLst>
              </a:tr>
              <a:tr h="2704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Валовый совокупный доход (сумма ФОТ, выплат соцхарактера, прочих доходов)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2 125,8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2 668,5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3 011,9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3 285,3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3 554,1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3 830,8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318953365"/>
                  </a:ext>
                </a:extLst>
              </a:tr>
              <a:tr h="13218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Доходный потенциал территориии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16325"/>
                  </a:ext>
                </a:extLst>
              </a:tr>
              <a:tr h="270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Доходный потенциал (объем налогов, формируемых на территории) - всего: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162,930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179,503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205,657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205,986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213,431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220,778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83208398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3291938802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1. Налог на доходы физических лиц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118,407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130,908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143,042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150,051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156,053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162,295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400175354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 Налоги на имущество: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18,413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19,933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19,592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19,796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20,053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20,448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669421355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Земельный налог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16,488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15,998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16,310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16,460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16,686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16,931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1304790566"/>
                  </a:ext>
                </a:extLst>
              </a:tr>
              <a:tr h="218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кадастровая стоимость земельных участков,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 признаваемых объектом налогообложения-всего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9364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117731158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Потенциал поступлений земельного налога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9364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916338059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 на имущество физических лиц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1,925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3,935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3,282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3,336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3,367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3,517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3488264138"/>
                  </a:ext>
                </a:extLst>
              </a:tr>
              <a:tr h="1664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Общая инвентаризационная стоимость объектов налогообложения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2445476439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3. Налоги со специальным режимом: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26,110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28,662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43,023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36,139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37,325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38,035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793367080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Единый налог на вмененный доход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1,898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2502770065"/>
                  </a:ext>
                </a:extLst>
              </a:tr>
              <a:tr h="218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Налог, взимаемый в связи с применением  патентной   системы налогообложения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6,415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6,503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6,500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6,500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6,500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6,500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41442348"/>
                  </a:ext>
                </a:extLst>
              </a:tr>
              <a:tr h="234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Налог, взимаемый в связи с применением  упрощенной  системы налогообложения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13,505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12,151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20,357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12,681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13,189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13,193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3611239911"/>
                  </a:ext>
                </a:extLst>
              </a:tr>
              <a:tr h="171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Налог, единый сельскохозяйственный налог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4,292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9,647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16,166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16,958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17,636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18,342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3611428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97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-25637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99717" y="504201"/>
            <a:ext cx="8315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Основные направления бюджетной политики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7345" y="1572426"/>
            <a:ext cx="85799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реализация указов Президента Российской Федерации от 7 мая 2012 , во взаимосвязи  с показателями  «дорожных карт»;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проведение работы по привлечению средств из вышестоящих бюджетов путем участия в государственных  программах на условиях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софинансирования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эффективное управление и распоряжение муниципальной собственностью;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совершенствование механизмов муниципального финансового контроля;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повышение прозрачности и открытости бюджетного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364446976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-259222" y="-184667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99857" y="401653"/>
            <a:ext cx="9092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ОСНОВНЫЕ НАПРАВЛЕНИЯ НАЛОГОВОЙ ПОЛИТИКИ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237" y="1059679"/>
            <a:ext cx="8553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Налоговая политика на 2024 год и на плановый период 2025 и 2026 годов в области доходов районного бюджета ориентирована на сохранение достигнутого уровня налогового потенциала и создание условий для дальнейшего роста доходных источников, путем:</a:t>
            </a:r>
          </a:p>
        </p:txBody>
      </p:sp>
      <p:sp>
        <p:nvSpPr>
          <p:cNvPr id="7" name="Объект 4"/>
          <p:cNvSpPr>
            <a:spLocks noGrp="1"/>
          </p:cNvSpPr>
          <p:nvPr/>
        </p:nvSpPr>
        <p:spPr>
          <a:xfrm>
            <a:off x="641166" y="2492895"/>
            <a:ext cx="8434468" cy="575687"/>
          </a:xfrm>
          <a:prstGeom prst="roundRect">
            <a:avLst/>
          </a:prstGeom>
          <a:solidFill>
            <a:srgbClr val="D6E1F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ctr">
              <a:buSzPct val="146000"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качественного администрирования платежей</a:t>
            </a: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641166" y="4017084"/>
            <a:ext cx="8340463" cy="685135"/>
          </a:xfrm>
          <a:prstGeom prst="roundRect">
            <a:avLst/>
          </a:prstGeom>
          <a:solidFill>
            <a:srgbClr val="D6E1F1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ctr">
              <a:buSzPct val="146000"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по имущественным налогам</a:t>
            </a:r>
          </a:p>
        </p:txBody>
      </p:sp>
      <p:sp>
        <p:nvSpPr>
          <p:cNvPr id="9" name="Объект 4"/>
          <p:cNvSpPr>
            <a:spLocks noGrp="1"/>
          </p:cNvSpPr>
          <p:nvPr/>
        </p:nvSpPr>
        <p:spPr>
          <a:xfrm>
            <a:off x="590238" y="3217698"/>
            <a:ext cx="8485396" cy="571717"/>
          </a:xfrm>
          <a:prstGeom prst="roundRect">
            <a:avLst/>
          </a:prstGeom>
          <a:solidFill>
            <a:srgbClr val="D6E1F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ctr">
              <a:buSzPct val="146000"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задолженности по налогам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590237" y="4905161"/>
            <a:ext cx="8391391" cy="675244"/>
          </a:xfrm>
          <a:prstGeom prst="roundRect">
            <a:avLst/>
          </a:prstGeom>
          <a:solidFill>
            <a:srgbClr val="D6E1F1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072" lvl="1" indent="-342872" algn="ctr">
              <a:buSzPct val="146000"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повышения качества наполнения Федеральной информационной адресной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32432363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36800" y="347663"/>
            <a:ext cx="84248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latin typeface="Trebuchet MS" pitchFamily="34" charset="0"/>
              </a:rPr>
              <a:t>Бюджетная система Российской Федерации</a:t>
            </a:r>
          </a:p>
        </p:txBody>
      </p:sp>
      <p:sp>
        <p:nvSpPr>
          <p:cNvPr id="20483" name="Объект 3"/>
          <p:cNvSpPr>
            <a:spLocks noGrp="1"/>
          </p:cNvSpPr>
          <p:nvPr>
            <p:ph/>
          </p:nvPr>
        </p:nvSpPr>
        <p:spPr>
          <a:xfrm>
            <a:off x="396875" y="1030288"/>
            <a:ext cx="10972800" cy="5851525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Бюджетная система России является трехуровневой, муниципальные бюджеты относятся к третьему уровню.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Уровни бюджетной системы Российской Федерации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Консолидированный бюджет 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свод бюджетов всех уровней на соответствующей территории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4725" y="2119313"/>
            <a:ext cx="10628313" cy="4373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71763" y="2411413"/>
            <a:ext cx="8423275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 и бюджеты государственных внебюджетных фондов</a:t>
            </a:r>
          </a:p>
        </p:txBody>
      </p:sp>
      <p:sp>
        <p:nvSpPr>
          <p:cNvPr id="22" name="Овал 21"/>
          <p:cNvSpPr/>
          <p:nvPr/>
        </p:nvSpPr>
        <p:spPr>
          <a:xfrm>
            <a:off x="1057275" y="2446338"/>
            <a:ext cx="1589088" cy="403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</a:p>
        </p:txBody>
      </p:sp>
      <p:sp>
        <p:nvSpPr>
          <p:cNvPr id="23" name="Овал 22"/>
          <p:cNvSpPr/>
          <p:nvPr/>
        </p:nvSpPr>
        <p:spPr>
          <a:xfrm>
            <a:off x="974725" y="3317875"/>
            <a:ext cx="1657350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 уровень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646363" y="3219450"/>
            <a:ext cx="8423275" cy="604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Бюджеты субъектов федерации и бюджеты территориальных государственных внебюджетных фондов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713038" y="4021138"/>
            <a:ext cx="8421687" cy="2308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Местные бюджеты: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городских округов с внутригородским делением,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внутригородских районов,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муниципальных районов,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городских поселений,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сельских поселений,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внутригородских муниципальных образований г. Москвы, г. Санкт-Петербурга, г. Севастополя</a:t>
            </a:r>
          </a:p>
        </p:txBody>
      </p:sp>
      <p:sp>
        <p:nvSpPr>
          <p:cNvPr id="26" name="Овал 25"/>
          <p:cNvSpPr/>
          <p:nvPr/>
        </p:nvSpPr>
        <p:spPr>
          <a:xfrm>
            <a:off x="1016000" y="4924425"/>
            <a:ext cx="1655763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 уровень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36800" y="2046288"/>
            <a:ext cx="8097838" cy="387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РФ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874963" y="2849563"/>
            <a:ext cx="8097837" cy="385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субъектов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60728957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58370" name="Объект 3"/>
          <p:cNvSpPr>
            <a:spLocks noGrp="1"/>
          </p:cNvSpPr>
          <p:nvPr>
            <p:ph/>
          </p:nvPr>
        </p:nvSpPr>
        <p:spPr>
          <a:xfrm>
            <a:off x="0" y="0"/>
            <a:ext cx="12192000" cy="67659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Органы государственной власти Российской Федерации оказывают следующее воздействие на муниципальную политику: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92798576"/>
              </p:ext>
            </p:extLst>
          </p:nvPr>
        </p:nvGraphicFramePr>
        <p:xfrm>
          <a:off x="-1" y="719666"/>
          <a:ext cx="12192001" cy="626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084796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74725" y="333375"/>
            <a:ext cx="842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принципы формирования бюджета</a:t>
            </a:r>
          </a:p>
        </p:txBody>
      </p:sp>
      <p:sp>
        <p:nvSpPr>
          <p:cNvPr id="19459" name="Объект 3"/>
          <p:cNvSpPr>
            <a:spLocks noGrp="1"/>
          </p:cNvSpPr>
          <p:nvPr>
            <p:ph/>
          </p:nvPr>
        </p:nvSpPr>
        <p:spPr>
          <a:xfrm>
            <a:off x="396875" y="1030288"/>
            <a:ext cx="10972800" cy="5851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Бюджет государства формируется за счет налогов и других платежей. Расходование средств бюджета осуществляется на предоставление общественных благ.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Общественные блага – услуги, которые не могут быть эффективно предоставлены рынком либо оплачены каждым из нас в отдельности (образование, здравоохранение, социальное обеспечение, регулирование экономики, гарантии безопасности и правопорядка, защита общественных интересов, гражданских прав и свобод).</a:t>
            </a:r>
          </a:p>
        </p:txBody>
      </p:sp>
      <p:pic>
        <p:nvPicPr>
          <p:cNvPr id="19460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1663" y="2184400"/>
            <a:ext cx="13700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7613" y="2132013"/>
            <a:ext cx="121126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Арка 11"/>
          <p:cNvSpPr/>
          <p:nvPr/>
        </p:nvSpPr>
        <p:spPr>
          <a:xfrm>
            <a:off x="1501775" y="1552575"/>
            <a:ext cx="9572625" cy="1382713"/>
          </a:xfrm>
          <a:prstGeom prst="blockArc">
            <a:avLst>
              <a:gd name="adj1" fmla="val 10580920"/>
              <a:gd name="adj2" fmla="val 259055"/>
              <a:gd name="adj3" fmla="val 24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2807" y="1590036"/>
            <a:ext cx="7670800" cy="369332"/>
          </a:xfrm>
          <a:prstGeom prst="rect">
            <a:avLst/>
          </a:prstGeom>
          <a:noFill/>
        </p:spPr>
        <p:txBody>
          <a:bodyPr lIns="7200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ru-RU" dirty="0">
                <a:effectLst>
                  <a:outerShdw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и другие платежи в бюджет от населения и организаций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85775" y="3486150"/>
          <a:ext cx="1098478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2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39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населения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(основная часть доходов населения),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предпринимательской деятельности (для лиц, занятых предпринимательством)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 (пенсии, пособия, стипендии и другие выплаты),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собственности в виде процентов по вкладам, ценным бумагам, дивидендов и другие доходы,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денежные доходы.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предусмотренные налоговым законодательством РФ федеральные, региональные и местные налоги и сборы, а также пени и штрафы.</a:t>
                      </a:r>
                    </a:p>
                    <a:p>
                      <a:pPr algn="just"/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это доходы от использования и продажи государственного (муниципального) имущества, доходы от платных услуг, оказываемых государственными (муниципальными) учреждениями, часть прибыли государственных (муниципальных) предприятий, другие неналоговые доходы.</a:t>
                      </a:r>
                    </a:p>
                    <a:p>
                      <a:pPr algn="just"/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из бюджетов других уровней – 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субсидии, субвенции, дотации.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1471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74725" y="333375"/>
            <a:ext cx="842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(местный) бюджет</a:t>
            </a:r>
          </a:p>
        </p:txBody>
      </p:sp>
      <p:sp>
        <p:nvSpPr>
          <p:cNvPr id="21507" name="Объект 3"/>
          <p:cNvSpPr>
            <a:spLocks noGrp="1"/>
          </p:cNvSpPr>
          <p:nvPr>
            <p:ph/>
          </p:nvPr>
        </p:nvSpPr>
        <p:spPr>
          <a:xfrm>
            <a:off x="396875" y="1030288"/>
            <a:ext cx="10972800" cy="5851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Обязательный компонент демократического государственного строя – местное самоуправление, осуществляемое самим населением через свободно избранные им представительные органы.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Муниципальный (местный) бюджет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1838" y="3495675"/>
            <a:ext cx="1716087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540000" y="3962400"/>
            <a:ext cx="923925" cy="396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56000" y="3495675"/>
            <a:ext cx="1717675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7" name="Минус 6"/>
          <p:cNvSpPr/>
          <p:nvPr/>
        </p:nvSpPr>
        <p:spPr>
          <a:xfrm>
            <a:off x="5375275" y="3840163"/>
            <a:ext cx="1004888" cy="4778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81763" y="3495675"/>
            <a:ext cx="1717675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8" name="Плюс 7"/>
          <p:cNvSpPr/>
          <p:nvPr/>
        </p:nvSpPr>
        <p:spPr>
          <a:xfrm>
            <a:off x="8453438" y="3687763"/>
            <a:ext cx="812800" cy="706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07525" y="3495675"/>
            <a:ext cx="2063750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58768086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4993" y="102551"/>
            <a:ext cx="7451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Состав доходной части и направление расходов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67940" y="969505"/>
            <a:ext cx="61444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Прогнозируемые доходы бюджета составляют собственные доходы (налоговые и неналоговые доходы) и безвозмездные поступления от других бюджетов в виде дотаций, субсидий, субвенций и иных межбюджетных трансфертов.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6467" y="2353668"/>
            <a:ext cx="6537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Расходы бюджета включают расходы на оказание муниципальных услуг, социальное обеспечение населения, бюджетные инвестиции, межбюджетные трансферты.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7939" y="3649054"/>
            <a:ext cx="59307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Формирование основных параметров районного бюджета осуществлено в соответствии с требованиями действующего бюджетного и налогового законодательства, учтено ожидаемое исполнение районного бюджета на 2023 год, основные параметры прогноза социально-экономического развития  района на 2024 год и на плановый период 2025 и 2026 годов.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0" y="648042"/>
            <a:ext cx="2353703" cy="15636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1" y="2552300"/>
            <a:ext cx="2321345" cy="1547563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11" name="Picture 6" descr="106534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4540" y="3649054"/>
            <a:ext cx="3108904" cy="19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214760437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6305"/>
          <a:stretch/>
        </p:blipFill>
        <p:spPr>
          <a:xfrm>
            <a:off x="0" y="-8545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581127"/>
              </p:ext>
            </p:extLst>
          </p:nvPr>
        </p:nvGraphicFramePr>
        <p:xfrm>
          <a:off x="1422400" y="415925"/>
          <a:ext cx="7213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11" name="Document" r:id="rId4" imgW="7223760" imgH="3667583" progId="Word.Document.8">
                  <p:embed/>
                </p:oleObj>
              </mc:Choice>
              <mc:Fallback>
                <p:oleObj name="Document" r:id="rId4" imgW="7223760" imgH="36675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15925"/>
                        <a:ext cx="7213600" cy="365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9" name="Picture 6" descr="106534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6287" y="3617913"/>
            <a:ext cx="63357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45487979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53329" y="6322167"/>
            <a:ext cx="2743200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1051134" y="82450"/>
            <a:ext cx="6050421" cy="6463629"/>
          </a:xfrm>
          <a:prstGeom prst="verticalScroll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02265" y="1338004"/>
            <a:ext cx="39567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Вашему вниманию представлен «Бюджет для граждан», который создан для обеспечения прозрачности и открытости планируемого на 2024 год и плановый период 2025 и 2026 годов бюджета муниципального образования </a:t>
            </a:r>
            <a:r>
              <a:rPr lang="ru-RU" b="1" dirty="0" err="1">
                <a:solidFill>
                  <a:srgbClr val="002060"/>
                </a:solidFill>
              </a:rPr>
              <a:t>Куйтунский</a:t>
            </a:r>
            <a:r>
              <a:rPr lang="ru-RU" b="1" dirty="0">
                <a:solidFill>
                  <a:srgbClr val="002060"/>
                </a:solidFill>
              </a:rPr>
              <a:t> район и позволит каждому жителю района лучше понять, что такое бюджет, узнать о принципах его формирования, о том каковы планы по повышению эффективности использования финансовых средств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6288" y="116633"/>
            <a:ext cx="348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Куйтунского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района!</a:t>
            </a:r>
          </a:p>
        </p:txBody>
      </p:sp>
      <p:pic>
        <p:nvPicPr>
          <p:cNvPr id="6" name="Рисунок 3" descr="57f04bcb7d30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8127" y="116633"/>
            <a:ext cx="3939611" cy="372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Безымянны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012" y="168017"/>
            <a:ext cx="922945" cy="1259132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  <p:pic>
        <p:nvPicPr>
          <p:cNvPr id="9" name="Рисунок 8" descr="family-blo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1555" y="3973795"/>
            <a:ext cx="4310296" cy="2713498"/>
          </a:xfrm>
          <a:prstGeom prst="rect">
            <a:avLst/>
          </a:prstGeom>
        </p:spPr>
      </p:pic>
      <p:pic>
        <p:nvPicPr>
          <p:cNvPr id="12" name="Рисунок 6" descr="Безымянный.JPG">
            <a:extLst>
              <a:ext uri="{FF2B5EF4-FFF2-40B4-BE49-F238E27FC236}">
                <a16:creationId xmlns:a16="http://schemas.microsoft.com/office/drawing/2014/main" id="{5231E26A-5549-4B54-9406-24E88238B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012" y="116633"/>
            <a:ext cx="922945" cy="1259132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67845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4605" name="Rectangle 2"/>
          <p:cNvSpPr>
            <a:spLocks noChangeArrowheads="1"/>
          </p:cNvSpPr>
          <p:nvPr/>
        </p:nvSpPr>
        <p:spPr bwMode="auto">
          <a:xfrm>
            <a:off x="1919288" y="260350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Укрупненные показатели  </a:t>
            </a:r>
          </a:p>
          <a:p>
            <a:pPr algn="ctr"/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бюджета</a:t>
            </a:r>
            <a:r>
              <a:rPr lang="en-US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Куйтунский</a:t>
            </a: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 район на 2024 год, тыс. руб.</a:t>
            </a:r>
          </a:p>
        </p:txBody>
      </p:sp>
      <p:graphicFrame>
        <p:nvGraphicFramePr>
          <p:cNvPr id="2460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10685"/>
              </p:ext>
            </p:extLst>
          </p:nvPr>
        </p:nvGraphicFramePr>
        <p:xfrm>
          <a:off x="2525713" y="1633538"/>
          <a:ext cx="7416800" cy="395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6" name="Worksheet" r:id="rId5" imgW="6448538" imgH="3533742" progId="Excel.Sheet.8">
                  <p:embed/>
                </p:oleObj>
              </mc:Choice>
              <mc:Fallback>
                <p:oleObj name="Worksheet" r:id="rId5" imgW="6448538" imgH="353374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1633538"/>
                        <a:ext cx="7416800" cy="3951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AutoShape 4"/>
          <p:cNvSpPr>
            <a:spLocks/>
          </p:cNvSpPr>
          <p:nvPr/>
        </p:nvSpPr>
        <p:spPr bwMode="auto">
          <a:xfrm>
            <a:off x="5841635" y="1976846"/>
            <a:ext cx="209890" cy="2812868"/>
          </a:xfrm>
          <a:prstGeom prst="rightBrace">
            <a:avLst>
              <a:gd name="adj1" fmla="val 53652"/>
              <a:gd name="adj2" fmla="val 479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4607" name="Rectangle 5"/>
          <p:cNvSpPr>
            <a:spLocks noChangeArrowheads="1"/>
          </p:cNvSpPr>
          <p:nvPr/>
        </p:nvSpPr>
        <p:spPr bwMode="auto">
          <a:xfrm>
            <a:off x="6131719" y="3225183"/>
            <a:ext cx="879114" cy="3161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prstClr val="black"/>
                </a:solidFill>
              </a:rPr>
              <a:t>1 923784</a:t>
            </a:r>
          </a:p>
        </p:txBody>
      </p:sp>
    </p:spTree>
    <p:extLst>
      <p:ext uri="{BB962C8B-B14F-4D97-AF65-F5344CB8AC3E}">
        <p14:creationId xmlns:p14="http://schemas.microsoft.com/office/powerpoint/2010/main" val="409183216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Сравнение планируемых доходов </a:t>
            </a:r>
            <a:b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бюджета муниципального образования </a:t>
            </a:r>
            <a:r>
              <a:rPr lang="ru-RU" alt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Куйтунский</a:t>
            </a: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 район на 2024 г. с оценкой 20</a:t>
            </a:r>
            <a:r>
              <a:rPr lang="en-US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2</a:t>
            </a: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3 г.</a:t>
            </a:r>
          </a:p>
        </p:txBody>
      </p:sp>
      <p:graphicFrame>
        <p:nvGraphicFramePr>
          <p:cNvPr id="26649" name="Object 2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93910135"/>
              </p:ext>
            </p:extLst>
          </p:nvPr>
        </p:nvGraphicFramePr>
        <p:xfrm>
          <a:off x="1818481" y="1700992"/>
          <a:ext cx="8555037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0" name="Worksheet" r:id="rId5" imgW="6753221" imgH="3524263" progId="Excel.Sheet.8">
                  <p:embed/>
                </p:oleObj>
              </mc:Choice>
              <mc:Fallback>
                <p:oleObj name="Worksheet" r:id="rId5" imgW="6753221" imgH="3524263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8481" y="1700992"/>
                        <a:ext cx="8555037" cy="4464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Rectangle 4"/>
          <p:cNvSpPr>
            <a:spLocks noChangeArrowheads="1"/>
          </p:cNvSpPr>
          <p:nvPr/>
        </p:nvSpPr>
        <p:spPr bwMode="auto">
          <a:xfrm>
            <a:off x="3505434" y="3721893"/>
            <a:ext cx="576262" cy="193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3B3B3B"/>
                </a:solidFill>
                <a:latin typeface="Times New Roman" pitchFamily="18" charset="0"/>
                <a:cs typeface="Times New Roman" pitchFamily="18" charset="0"/>
              </a:rPr>
              <a:t>+8 314</a:t>
            </a:r>
          </a:p>
        </p:txBody>
      </p:sp>
      <p:sp>
        <p:nvSpPr>
          <p:cNvPr id="26653" name="Rectangle 5"/>
          <p:cNvSpPr>
            <a:spLocks noChangeArrowheads="1"/>
          </p:cNvSpPr>
          <p:nvPr/>
        </p:nvSpPr>
        <p:spPr bwMode="auto">
          <a:xfrm>
            <a:off x="5315206" y="3922712"/>
            <a:ext cx="5762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-5 673</a:t>
            </a:r>
          </a:p>
        </p:txBody>
      </p:sp>
      <p:sp>
        <p:nvSpPr>
          <p:cNvPr id="26654" name="Rectangle 6"/>
          <p:cNvSpPr>
            <a:spLocks noChangeArrowheads="1"/>
          </p:cNvSpPr>
          <p:nvPr/>
        </p:nvSpPr>
        <p:spPr bwMode="auto">
          <a:xfrm>
            <a:off x="9104968" y="3471227"/>
            <a:ext cx="576262" cy="2012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+ 75416</a:t>
            </a:r>
          </a:p>
        </p:txBody>
      </p:sp>
      <p:sp>
        <p:nvSpPr>
          <p:cNvPr id="26655" name="Rectangle 7"/>
          <p:cNvSpPr>
            <a:spLocks noChangeArrowheads="1"/>
          </p:cNvSpPr>
          <p:nvPr/>
        </p:nvSpPr>
        <p:spPr bwMode="auto">
          <a:xfrm>
            <a:off x="3361507" y="1700992"/>
            <a:ext cx="409509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200" dirty="0">
                <a:solidFill>
                  <a:srgbClr val="FF0000"/>
                </a:solidFill>
              </a:rPr>
              <a:t>Оценка </a:t>
            </a:r>
            <a:r>
              <a:rPr lang="en-US" altLang="ru-RU" sz="1200" dirty="0">
                <a:solidFill>
                  <a:srgbClr val="FF0000"/>
                </a:solidFill>
              </a:rPr>
              <a:t> </a:t>
            </a:r>
            <a:r>
              <a:rPr lang="ru-RU" altLang="ru-RU" sz="1200" dirty="0">
                <a:solidFill>
                  <a:srgbClr val="FF0000"/>
                </a:solidFill>
              </a:rPr>
              <a:t>20</a:t>
            </a:r>
            <a:r>
              <a:rPr lang="en-US" altLang="ru-RU" sz="1200" dirty="0">
                <a:solidFill>
                  <a:srgbClr val="FF0000"/>
                </a:solidFill>
              </a:rPr>
              <a:t>2</a:t>
            </a:r>
            <a:r>
              <a:rPr lang="ru-RU" altLang="ru-RU" sz="1200" dirty="0">
                <a:solidFill>
                  <a:srgbClr val="FF0000"/>
                </a:solidFill>
              </a:rPr>
              <a:t>3 г.                  1 941 097 </a:t>
            </a:r>
            <a:r>
              <a:rPr lang="ru-RU" altLang="ru-RU" sz="1200" dirty="0" err="1">
                <a:solidFill>
                  <a:srgbClr val="FF0000"/>
                </a:solidFill>
              </a:rPr>
              <a:t>тыс.руб</a:t>
            </a:r>
            <a:r>
              <a:rPr lang="ru-RU" altLang="ru-RU" sz="1200" dirty="0">
                <a:solidFill>
                  <a:srgbClr val="FF0000"/>
                </a:solidFill>
              </a:rPr>
              <a:t>.</a:t>
            </a:r>
          </a:p>
          <a:p>
            <a:r>
              <a:rPr lang="ru-RU" altLang="ru-RU" sz="1200" dirty="0">
                <a:solidFill>
                  <a:srgbClr val="FF0000"/>
                </a:solidFill>
              </a:rPr>
              <a:t>Прогноз на  2024 г.            1 906 181 </a:t>
            </a:r>
            <a:r>
              <a:rPr lang="ru-RU" altLang="ru-RU" sz="1200" dirty="0" err="1">
                <a:solidFill>
                  <a:srgbClr val="FF0000"/>
                </a:solidFill>
              </a:rPr>
              <a:t>тыс.руб</a:t>
            </a:r>
            <a:r>
              <a:rPr lang="ru-RU" altLang="ru-RU" sz="1200" dirty="0">
                <a:solidFill>
                  <a:srgbClr val="FF0000"/>
                </a:solidFill>
              </a:rPr>
              <a:t>.</a:t>
            </a:r>
            <a:endParaRPr lang="en-US" altLang="ru-RU" sz="1200" dirty="0">
              <a:solidFill>
                <a:srgbClr val="FF0000"/>
              </a:solidFill>
            </a:endParaRPr>
          </a:p>
        </p:txBody>
      </p:sp>
      <p:sp>
        <p:nvSpPr>
          <p:cNvPr id="26656" name="Rectangle 8"/>
          <p:cNvSpPr>
            <a:spLocks noChangeArrowheads="1"/>
          </p:cNvSpPr>
          <p:nvPr/>
        </p:nvSpPr>
        <p:spPr bwMode="auto">
          <a:xfrm>
            <a:off x="7175499" y="3046509"/>
            <a:ext cx="64928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</a:rPr>
              <a:t>-112 973</a:t>
            </a:r>
            <a:endParaRPr lang="ru-RU" alt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11772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91" y="923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561381" y="258763"/>
            <a:ext cx="10351697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Сравнение планируемых доходов муниципального образования Куйтунский район на 2024 год с первоначальным бюджетом 20</a:t>
            </a:r>
            <a:r>
              <a:rPr lang="en-US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3 года </a:t>
            </a:r>
            <a:endParaRPr lang="ru-RU" alt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45" name="Object 2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06061648"/>
              </p:ext>
            </p:extLst>
          </p:nvPr>
        </p:nvGraphicFramePr>
        <p:xfrm>
          <a:off x="3463925" y="1419225"/>
          <a:ext cx="7499350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6" name="Worksheet" r:id="rId5" imgW="5067285" imgH="2771873" progId="Excel.Sheet.8">
                  <p:embed/>
                </p:oleObj>
              </mc:Choice>
              <mc:Fallback>
                <p:oleObj name="Worksheet" r:id="rId5" imgW="5067285" imgH="277187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1419225"/>
                        <a:ext cx="7499350" cy="410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37973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0622" y="1607127"/>
            <a:ext cx="3397655" cy="18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86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5418" y="0"/>
            <a:ext cx="8645237" cy="158432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Планируемые расходы бюджета муниципального образования Куйтунский район на 2024 год и плановый период 2025-2026 </a:t>
            </a:r>
            <a:r>
              <a:rPr lang="ru-RU" alt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г.г</a:t>
            </a: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3818" name="Objec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67144"/>
              </p:ext>
            </p:extLst>
          </p:nvPr>
        </p:nvGraphicFramePr>
        <p:xfrm>
          <a:off x="3660775" y="1985963"/>
          <a:ext cx="7778750" cy="297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" name="Worksheet" r:id="rId5" imgW="6372368" imgH="3019392" progId="Excel.Sheet.8">
                  <p:embed/>
                </p:oleObj>
              </mc:Choice>
              <mc:Fallback>
                <p:oleObj name="Worksheet" r:id="rId5" imgW="6372368" imgH="3019392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1985963"/>
                        <a:ext cx="7778750" cy="2976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452845" y="142875"/>
            <a:ext cx="11425644" cy="668008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ПЕРЕЧЕНЬ  муниципальных  программ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                                   на 2024 год и плановый период 2025 и 2026 гг.</a:t>
            </a:r>
            <a:r>
              <a:rPr lang="ru-RU" b="1" i="1" cap="all" dirty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          </a:t>
            </a:r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91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292088" y="7017212"/>
            <a:ext cx="2459996" cy="3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7FDC051-4D7A-4A2B-96C8-1730CBC91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184121"/>
              </p:ext>
            </p:extLst>
          </p:nvPr>
        </p:nvGraphicFramePr>
        <p:xfrm>
          <a:off x="452845" y="1027611"/>
          <a:ext cx="11425645" cy="5812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3664">
                  <a:extLst>
                    <a:ext uri="{9D8B030D-6E8A-4147-A177-3AD203B41FA5}">
                      <a16:colId xmlns:a16="http://schemas.microsoft.com/office/drawing/2014/main" val="4115028520"/>
                    </a:ext>
                  </a:extLst>
                </a:gridCol>
                <a:gridCol w="2315804">
                  <a:extLst>
                    <a:ext uri="{9D8B030D-6E8A-4147-A177-3AD203B41FA5}">
                      <a16:colId xmlns:a16="http://schemas.microsoft.com/office/drawing/2014/main" val="1498568628"/>
                    </a:ext>
                  </a:extLst>
                </a:gridCol>
                <a:gridCol w="1924134">
                  <a:extLst>
                    <a:ext uri="{9D8B030D-6E8A-4147-A177-3AD203B41FA5}">
                      <a16:colId xmlns:a16="http://schemas.microsoft.com/office/drawing/2014/main" val="1840584733"/>
                    </a:ext>
                  </a:extLst>
                </a:gridCol>
                <a:gridCol w="1542043">
                  <a:extLst>
                    <a:ext uri="{9D8B030D-6E8A-4147-A177-3AD203B41FA5}">
                      <a16:colId xmlns:a16="http://schemas.microsoft.com/office/drawing/2014/main" val="181478075"/>
                    </a:ext>
                  </a:extLst>
                </a:gridCol>
              </a:tblGrid>
              <a:tr h="158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1470370502"/>
                  </a:ext>
                </a:extLst>
              </a:tr>
              <a:tr h="158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extLst>
                  <a:ext uri="{0D108BD9-81ED-4DB2-BD59-A6C34878D82A}">
                    <a16:rowId xmlns:a16="http://schemas.microsoft.com/office/drawing/2014/main" val="2149898665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«Образование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2021-2026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1349791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1179810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1171296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1184606828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«Управление финансами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2020-2026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311122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247933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239289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3731396609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малого бизнеса» на 2019-2026 гг.</a:t>
                      </a: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634683135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«Улучшение условий и охраны труда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2021-2024 годы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extLst>
                  <a:ext uri="{0D108BD9-81ED-4DB2-BD59-A6C34878D82A}">
                    <a16:rowId xmlns:a16="http://schemas.microsoft.com/office/drawing/2014/main" val="2780100436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преступлений и правонарушений среди несовершеннолетних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в 2021-2026 гг.»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extLst>
                  <a:ext uri="{0D108BD9-81ED-4DB2-BD59-A6C34878D82A}">
                    <a16:rowId xmlns:a16="http://schemas.microsoft.com/office/drawing/2014/main" val="2947502653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наркомании и социально-негативных явлений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2020-2024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3827393022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градостроительной деятельности и управление земельными ресурсами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 2019-2026 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3916210982"/>
                  </a:ext>
                </a:extLst>
              </a:tr>
              <a:tr h="547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«Реформирование жилищно-коммунального хозяйства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2020-2026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4004959177"/>
                  </a:ext>
                </a:extLst>
              </a:tr>
              <a:tr h="158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«Охрана окружающей среды на 2019-2026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3151193432"/>
                  </a:ext>
                </a:extLst>
              </a:tr>
              <a:tr h="460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«Комплексное развитие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Иркутской области на 2021-2027 годы»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2497365119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культуры, спорта и молодежной политики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2023-2027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1568229233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Муниципальная программа «Укрепление общественного здоровья на 2021-2026 гг.»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16490788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дорожного хозяйства на территории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Куйтунского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 2020-2026 гг.»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12515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1755801942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 культуры 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2022-2026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54040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24639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26667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396073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261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96090" y="142875"/>
            <a:ext cx="11582399" cy="668008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ПЕРЕЧЕНЬ  муниципальных  программ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на 2024 год и плановый период 2025 и 2026 гг.                          </a:t>
            </a:r>
            <a:r>
              <a:rPr lang="ru-RU" sz="1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91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300634" y="6839269"/>
            <a:ext cx="2459996" cy="2110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sz="800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8852AB8-FDE2-4634-A536-0D99400F0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711168"/>
              </p:ext>
            </p:extLst>
          </p:nvPr>
        </p:nvGraphicFramePr>
        <p:xfrm>
          <a:off x="296089" y="1341702"/>
          <a:ext cx="11599657" cy="514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1092">
                  <a:extLst>
                    <a:ext uri="{9D8B030D-6E8A-4147-A177-3AD203B41FA5}">
                      <a16:colId xmlns:a16="http://schemas.microsoft.com/office/drawing/2014/main" val="2820333787"/>
                    </a:ext>
                  </a:extLst>
                </a:gridCol>
                <a:gridCol w="2347577">
                  <a:extLst>
                    <a:ext uri="{9D8B030D-6E8A-4147-A177-3AD203B41FA5}">
                      <a16:colId xmlns:a16="http://schemas.microsoft.com/office/drawing/2014/main" val="667339073"/>
                    </a:ext>
                  </a:extLst>
                </a:gridCol>
                <a:gridCol w="1950528">
                  <a:extLst>
                    <a:ext uri="{9D8B030D-6E8A-4147-A177-3AD203B41FA5}">
                      <a16:colId xmlns:a16="http://schemas.microsoft.com/office/drawing/2014/main" val="641502985"/>
                    </a:ext>
                  </a:extLst>
                </a:gridCol>
                <a:gridCol w="1580460">
                  <a:extLst>
                    <a:ext uri="{9D8B030D-6E8A-4147-A177-3AD203B41FA5}">
                      <a16:colId xmlns:a16="http://schemas.microsoft.com/office/drawing/2014/main" val="2012418238"/>
                    </a:ext>
                  </a:extLst>
                </a:gridCol>
              </a:tblGrid>
              <a:tr h="558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 энергосбережении и повышении энергетической эффективности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2020-2024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627295"/>
                  </a:ext>
                </a:extLst>
              </a:tr>
              <a:tr h="238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«Муниципальное управление» на 2020-2026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170314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105456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109767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1861185692"/>
                  </a:ext>
                </a:extLst>
              </a:tr>
              <a:tr h="582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«Укрепление межнационального 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межконфессиального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согласия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2020-2024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1166094070"/>
                  </a:ext>
                </a:extLst>
              </a:tr>
              <a:tr h="586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 социально-ориентированных некоммерческих организаций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2020-2026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277032859"/>
                  </a:ext>
                </a:extLst>
              </a:tr>
              <a:tr h="476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терроризма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2020-2024 годы»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485235690"/>
                  </a:ext>
                </a:extLst>
              </a:tr>
              <a:tr h="453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экстремизма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2020-2024 годы»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3566590789"/>
                  </a:ext>
                </a:extLst>
              </a:tr>
              <a:tr h="43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«Защита населения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2021-2025 годы»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129462429"/>
                  </a:ext>
                </a:extLst>
              </a:tr>
              <a:tr h="508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«Повышение безопасности дорожного движения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2021-2024 годы»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4154729982"/>
                  </a:ext>
                </a:extLst>
              </a:tr>
              <a:tr h="508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«Содействие занятости населения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2021-2025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3308106466"/>
                  </a:ext>
                </a:extLst>
              </a:tr>
              <a:tr h="582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правонарушений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2021-2026гг.»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1472911738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муниципальным программам: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1905402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1578463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1569104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2893716832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7873F67-ACC0-40C6-883D-6D99745FD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353273"/>
              </p:ext>
            </p:extLst>
          </p:nvPr>
        </p:nvGraphicFramePr>
        <p:xfrm>
          <a:off x="296090" y="1019638"/>
          <a:ext cx="11582398" cy="322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1533">
                  <a:extLst>
                    <a:ext uri="{9D8B030D-6E8A-4147-A177-3AD203B41FA5}">
                      <a16:colId xmlns:a16="http://schemas.microsoft.com/office/drawing/2014/main" val="2939323082"/>
                    </a:ext>
                  </a:extLst>
                </a:gridCol>
                <a:gridCol w="2342606">
                  <a:extLst>
                    <a:ext uri="{9D8B030D-6E8A-4147-A177-3AD203B41FA5}">
                      <a16:colId xmlns:a16="http://schemas.microsoft.com/office/drawing/2014/main" val="2260772962"/>
                    </a:ext>
                  </a:extLst>
                </a:gridCol>
                <a:gridCol w="1942011">
                  <a:extLst>
                    <a:ext uri="{9D8B030D-6E8A-4147-A177-3AD203B41FA5}">
                      <a16:colId xmlns:a16="http://schemas.microsoft.com/office/drawing/2014/main" val="2668172046"/>
                    </a:ext>
                  </a:extLst>
                </a:gridCol>
                <a:gridCol w="1576248">
                  <a:extLst>
                    <a:ext uri="{9D8B030D-6E8A-4147-A177-3AD203B41FA5}">
                      <a16:colId xmlns:a16="http://schemas.microsoft.com/office/drawing/2014/main" val="141984310"/>
                    </a:ext>
                  </a:extLst>
                </a:gridCol>
              </a:tblGrid>
              <a:tr h="16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1784474"/>
                  </a:ext>
                </a:extLst>
              </a:tr>
              <a:tr h="16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819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600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5238" y="224287"/>
            <a:ext cx="7108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Times New Roman" pitchFamily="18" charset="0"/>
              </a:rPr>
              <a:t>Непрограммные расходы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2577"/>
              </p:ext>
            </p:extLst>
          </p:nvPr>
        </p:nvGraphicFramePr>
        <p:xfrm>
          <a:off x="3155323" y="1068947"/>
          <a:ext cx="8306872" cy="418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65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078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4940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2292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616"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Дума муниципального образования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2292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57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Контрольно-счетной палаты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1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КСП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2628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выборов в </a:t>
                      </a:r>
                      <a:r>
                        <a:rPr lang="ru-RU" sz="1200" b="0">
                          <a:latin typeface="Times New Roman" pitchFamily="18" charset="0"/>
                          <a:cs typeface="Times New Roman" pitchFamily="18" charset="0"/>
                        </a:rPr>
                        <a:t>представительные органы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18382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278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790789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4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205962"/>
              </p:ext>
            </p:extLst>
          </p:nvPr>
        </p:nvGraphicFramePr>
        <p:xfrm>
          <a:off x="3614738" y="1279525"/>
          <a:ext cx="5870575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8" name="Worksheet" r:id="rId4" imgW="6791482" imgH="6286656" progId="Excel.Sheet.8">
                  <p:embed/>
                </p:oleObj>
              </mc:Choice>
              <mc:Fallback>
                <p:oleObj name="Worksheet" r:id="rId4" imgW="6791482" imgH="628665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1279525"/>
                        <a:ext cx="5870575" cy="543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966" y="189780"/>
            <a:ext cx="9687463" cy="1440611"/>
          </a:xfrm>
        </p:spPr>
        <p:txBody>
          <a:bodyPr/>
          <a:lstStyle/>
          <a:p>
            <a:pPr algn="ctr" eaLnBrk="1" hangingPunct="1"/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Межбюджетные отношения </a:t>
            </a:r>
          </a:p>
        </p:txBody>
      </p:sp>
    </p:spTree>
    <p:extLst>
      <p:ext uri="{BB962C8B-B14F-4D97-AF65-F5344CB8AC3E}">
        <p14:creationId xmlns:p14="http://schemas.microsoft.com/office/powerpoint/2010/main" val="122290714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133600" y="4419600"/>
            <a:ext cx="7620000" cy="2133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87888" y="2420888"/>
            <a:ext cx="2952328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62100" y="2367518"/>
            <a:ext cx="3352800" cy="19308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7608" y="980728"/>
            <a:ext cx="6840760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24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130622"/>
            <a:ext cx="7959402" cy="850106"/>
          </a:xfrm>
        </p:spPr>
        <p:txBody>
          <a:bodyPr/>
          <a:lstStyle/>
          <a:p>
            <a:pPr algn="ctr" eaLnBrk="1" hangingPunct="1"/>
            <a:r>
              <a:rPr lang="ru-RU" altLang="ru-RU" sz="2800" b="1" i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Виды долговых обязательств</a:t>
            </a:r>
          </a:p>
        </p:txBody>
      </p:sp>
      <p:sp>
        <p:nvSpPr>
          <p:cNvPr id="62472" name="TextBox 6"/>
          <p:cNvSpPr txBox="1">
            <a:spLocks noChangeArrowheads="1"/>
          </p:cNvSpPr>
          <p:nvPr/>
        </p:nvSpPr>
        <p:spPr bwMode="auto">
          <a:xfrm>
            <a:off x="2209800" y="980728"/>
            <a:ext cx="71985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prstClr val="black"/>
                </a:solidFill>
                <a:latin typeface="Calibri" pitchFamily="34" charset="0"/>
              </a:rPr>
              <a:t>Муниципальный долг  </a:t>
            </a:r>
            <a:r>
              <a:rPr lang="ru-RU" altLang="ru-RU" dirty="0">
                <a:solidFill>
                  <a:prstClr val="black"/>
                </a:solidFill>
                <a:latin typeface="Calibri" pitchFamily="34" charset="0"/>
              </a:rPr>
              <a:t>– обязательства по возврату взятых в долг денежных средств,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гарантий по обязательствам третьих лиц</a:t>
            </a:r>
          </a:p>
          <a:p>
            <a:pPr algn="ctr"/>
            <a:endParaRPr lang="ru-RU" altLang="ru-RU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2473" name="TextBox 7"/>
          <p:cNvSpPr txBox="1">
            <a:spLocks noChangeArrowheads="1"/>
          </p:cNvSpPr>
          <p:nvPr/>
        </p:nvSpPr>
        <p:spPr bwMode="auto">
          <a:xfrm>
            <a:off x="1919536" y="2420888"/>
            <a:ext cx="252427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prstClr val="black"/>
                </a:solidFill>
                <a:latin typeface="Calibri" pitchFamily="34" charset="0"/>
              </a:rPr>
              <a:t>Цели заимствования:</a:t>
            </a:r>
          </a:p>
          <a:p>
            <a:pPr algn="ctr"/>
            <a:r>
              <a:rPr lang="ru-RU" altLang="ru-RU" sz="1600" b="1" dirty="0">
                <a:solidFill>
                  <a:prstClr val="black"/>
                </a:solidFill>
                <a:latin typeface="Calibri" pitchFamily="34" charset="0"/>
              </a:rPr>
              <a:t>- Финансирование дефицита           бюджета;</a:t>
            </a:r>
          </a:p>
          <a:p>
            <a:pPr algn="ctr"/>
            <a:r>
              <a:rPr lang="ru-RU" altLang="ru-RU" sz="1600" b="1" dirty="0">
                <a:solidFill>
                  <a:prstClr val="black"/>
                </a:solidFill>
                <a:latin typeface="Calibri" pitchFamily="34" charset="0"/>
              </a:rPr>
              <a:t> - Погашение долговых обязательств</a:t>
            </a:r>
          </a:p>
        </p:txBody>
      </p:sp>
      <p:sp>
        <p:nvSpPr>
          <p:cNvPr id="62474" name="TextBox 8"/>
          <p:cNvSpPr txBox="1">
            <a:spLocks noChangeArrowheads="1"/>
          </p:cNvSpPr>
          <p:nvPr/>
        </p:nvSpPr>
        <p:spPr bwMode="auto">
          <a:xfrm>
            <a:off x="5159896" y="2492896"/>
            <a:ext cx="28803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prstClr val="black"/>
                </a:solidFill>
                <a:latin typeface="Calibri" pitchFamily="34" charset="0"/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alibri" pitchFamily="34" charset="0"/>
              </a:rPr>
              <a:t> Привлечение кредитов коммерческих банков;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alibri" pitchFamily="34" charset="0"/>
              </a:rPr>
              <a:t> Кредиты бюджета субъекта</a:t>
            </a:r>
          </a:p>
        </p:txBody>
      </p:sp>
      <p:sp>
        <p:nvSpPr>
          <p:cNvPr id="62475" name="TextBox 9"/>
          <p:cNvSpPr txBox="1">
            <a:spLocks noChangeArrowheads="1"/>
          </p:cNvSpPr>
          <p:nvPr/>
        </p:nvSpPr>
        <p:spPr bwMode="auto">
          <a:xfrm>
            <a:off x="2209800" y="4572000"/>
            <a:ext cx="7391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prstClr val="black"/>
                </a:solidFill>
                <a:latin typeface="Calibri" pitchFamily="34" charset="0"/>
              </a:rPr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altLang="ru-RU" sz="1600" dirty="0">
                <a:solidFill>
                  <a:prstClr val="black"/>
                </a:solidFill>
                <a:latin typeface="Calibri" pitchFamily="34" charset="0"/>
              </a:rPr>
              <a:t>      Муниципальный долг не должен превышать 50%  собственных доходов бюджета.</a:t>
            </a:r>
          </a:p>
          <a:p>
            <a:pPr algn="just"/>
            <a:r>
              <a:rPr lang="ru-RU" altLang="ru-RU" sz="1600" dirty="0">
                <a:solidFill>
                  <a:prstClr val="black"/>
                </a:solidFill>
                <a:latin typeface="Calibri" pitchFamily="34" charset="0"/>
              </a:rPr>
              <a:t>      Расходы на обслуживание  муниципального долга не должны превышать 15 % расходов бюджета без учета расходов, осуществляемых за счет субвенций.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47720" y="1916832"/>
            <a:ext cx="252028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prstClr val="black"/>
                </a:solidFill>
              </a:rPr>
              <a:t>Муниципальная  гарантия- </a:t>
            </a:r>
            <a:r>
              <a:rPr lang="ru-RU" sz="1400" dirty="0">
                <a:solidFill>
                  <a:prstClr val="black"/>
                </a:solidFill>
              </a:rPr>
              <a:t>вид долгового обязательства, обязательство вернуть всю сумму гарантированного долга,  при возникновении гарантированного случая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54437" y="1879007"/>
            <a:ext cx="6041763" cy="454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Заимствования</a:t>
            </a:r>
            <a:r>
              <a:rPr lang="ru-RU" dirty="0">
                <a:solidFill>
                  <a:schemeClr val="tx1"/>
                </a:solidFill>
              </a:rPr>
              <a:t> - взятые в долг денежные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576372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751746" y="0"/>
            <a:ext cx="8802168" cy="1182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Дефицит районного бюджета на 2024 год и на плановый период 2025-2026 гг. </a:t>
            </a:r>
          </a:p>
        </p:txBody>
      </p:sp>
      <p:graphicFrame>
        <p:nvGraphicFramePr>
          <p:cNvPr id="5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334172"/>
              </p:ext>
            </p:extLst>
          </p:nvPr>
        </p:nvGraphicFramePr>
        <p:xfrm>
          <a:off x="3475038" y="1417638"/>
          <a:ext cx="8156575" cy="429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01" name="Worksheet" r:id="rId4" imgW="9267909" imgH="4829273" progId="Excel.Sheet.8">
                  <p:embed/>
                </p:oleObj>
              </mc:Choice>
              <mc:Fallback>
                <p:oleObj name="Worksheet" r:id="rId4" imgW="9267909" imgH="482927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1417638"/>
                        <a:ext cx="8156575" cy="4294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22978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" y="0"/>
            <a:ext cx="12184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11382" y="728509"/>
            <a:ext cx="944009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endParaRPr lang="ru-RU" sz="32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sx="1000" sy="1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6344" y="2380129"/>
            <a:ext cx="424978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2673530" y="178662"/>
            <a:ext cx="8070669" cy="52322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Муниципальное образование Куйтунский район</a:t>
            </a:r>
            <a:endParaRPr lang="ru-RU" altLang="ru-RU" sz="28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7" name="Picture 7" descr="C:\Users\kuharenkoaa\Desktop\Для Зайковой А.В\2018\Бюджет для граждан 2019-2021\рабочий материал\картинки\Безымянный.png">
            <a:extLst>
              <a:ext uri="{FF2B5EF4-FFF2-40B4-BE49-F238E27FC236}">
                <a16:creationId xmlns:a16="http://schemas.microsoft.com/office/drawing/2014/main" id="{F4247743-3539-4A78-8FB1-33CFADD55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213" b="44369"/>
          <a:stretch/>
        </p:blipFill>
        <p:spPr bwMode="auto">
          <a:xfrm>
            <a:off x="1924593" y="1233924"/>
            <a:ext cx="9531534" cy="1861959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Рисунок 6" descr="Безымянный.JPG">
            <a:extLst>
              <a:ext uri="{FF2B5EF4-FFF2-40B4-BE49-F238E27FC236}">
                <a16:creationId xmlns:a16="http://schemas.microsoft.com/office/drawing/2014/main" id="{67FDEC83-336F-4412-8AC5-55D1F834C8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3121" y="19564"/>
            <a:ext cx="922945" cy="1259132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  <p:pic>
        <p:nvPicPr>
          <p:cNvPr id="10" name="Picture 8" descr="C:\Users\kuharenkoaa\Desktop\Для Зайковой А.В\2018\Бюджет для граждан 2019-2021\рабочий материал\картинки\família-feliz-grande-46078487.jpg">
            <a:extLst>
              <a:ext uri="{FF2B5EF4-FFF2-40B4-BE49-F238E27FC236}">
                <a16:creationId xmlns:a16="http://schemas.microsoft.com/office/drawing/2014/main" id="{C6913AF0-F5C2-4E28-8D01-D6966698A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5"/>
          <a:stretch/>
        </p:blipFill>
        <p:spPr bwMode="auto">
          <a:xfrm>
            <a:off x="3467660" y="3762118"/>
            <a:ext cx="2952234" cy="181267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B8A03F-51A1-44E3-912A-F1C5D10E7D1F}"/>
              </a:ext>
            </a:extLst>
          </p:cNvPr>
          <p:cNvSpPr txBox="1"/>
          <p:nvPr/>
        </p:nvSpPr>
        <p:spPr>
          <a:xfrm>
            <a:off x="6531428" y="3553007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FB95DE-AF50-4D56-9BBC-C4106898671A}"/>
              </a:ext>
            </a:extLst>
          </p:cNvPr>
          <p:cNvSpPr txBox="1"/>
          <p:nvPr/>
        </p:nvSpPr>
        <p:spPr>
          <a:xfrm>
            <a:off x="6287590" y="4793979"/>
            <a:ext cx="1759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8ADBE-CDFF-48D7-BFB4-650F8D354237}"/>
              </a:ext>
            </a:extLst>
          </p:cNvPr>
          <p:cNvSpPr txBox="1"/>
          <p:nvPr/>
        </p:nvSpPr>
        <p:spPr>
          <a:xfrm>
            <a:off x="7723085" y="3887733"/>
            <a:ext cx="3680790" cy="369332"/>
          </a:xfrm>
          <a:prstGeom prst="rect">
            <a:avLst/>
          </a:prstGeom>
          <a:solidFill>
            <a:srgbClr val="C7F6F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городское поселение (р. п. Куйтун)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4F73B7-B6AE-4759-86C6-0A6FD16794E5}"/>
              </a:ext>
            </a:extLst>
          </p:cNvPr>
          <p:cNvSpPr txBox="1"/>
          <p:nvPr/>
        </p:nvSpPr>
        <p:spPr>
          <a:xfrm>
            <a:off x="7875483" y="5102559"/>
            <a:ext cx="3528392" cy="369332"/>
          </a:xfrm>
          <a:prstGeom prst="rect">
            <a:avLst/>
          </a:prstGeom>
          <a:solidFill>
            <a:srgbClr val="C7F6F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/>
              <a:t>сельские </a:t>
            </a:r>
            <a:r>
              <a:rPr lang="ru-RU" dirty="0"/>
              <a:t>поселения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4F8800-46ED-45C9-967C-46A964CED8AA}"/>
              </a:ext>
            </a:extLst>
          </p:cNvPr>
          <p:cNvSpPr txBox="1"/>
          <p:nvPr/>
        </p:nvSpPr>
        <p:spPr>
          <a:xfrm>
            <a:off x="6960866" y="4601445"/>
            <a:ext cx="33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F64874A7-DDD3-40B3-AE30-726C0FFCF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136700"/>
              </p:ext>
            </p:extLst>
          </p:nvPr>
        </p:nvGraphicFramePr>
        <p:xfrm>
          <a:off x="3875314" y="5787580"/>
          <a:ext cx="7532915" cy="9789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27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1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51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Численность постоянного населения       (тыс. чел.)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26,9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27,2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27,2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effectLst/>
                        </a:rPr>
                        <a:t>27,2</a:t>
                      </a:r>
                      <a:endParaRPr kumimoji="0"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27,2</a:t>
                      </a:r>
                      <a:endParaRPr kumimoji="0"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469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2021 год 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2022 год 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2023год (оценка)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2024 год (прогноз)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2025год (прогноз)</a:t>
                      </a:r>
                      <a:endParaRPr lang="ru-RU" sz="1600" dirty="0"/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2026 год (прогноз)</a:t>
                      </a:r>
                      <a:endParaRPr lang="ru-RU" sz="1600" dirty="0"/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51897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1065" y="206063"/>
            <a:ext cx="1117886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КОНТАКТНАЯ ИНФОРМАЦИЯ: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Финансовое управление администрации муниципального образования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Куйтунский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665302, Иркутская область,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Куйтунский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район,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р.п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. Куйтун, ул. Карла Маркса,18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тел. : (39536)5-24-70,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e-mail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: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fin25@gfu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.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ru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График работы: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пн-пт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с 8:30 до 17:30,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сб-вс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выходной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Официальный сайт муниципального образования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в информационно-телекоммуникационной сети «Интернет»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куйтунскийрайон.рф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«Муниципальные финансы»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99" y="2879933"/>
            <a:ext cx="2186833" cy="16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3611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070980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" y="0"/>
            <a:ext cx="12184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68" y="2706255"/>
            <a:ext cx="3471675" cy="3906981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11382" y="728509"/>
            <a:ext cx="9440092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ru-RU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Целью бюджета для граждан является обеспечение доступа граждан к бюджетной информации для эффективного взаимодействия с властями по вопросам расходования общественных финансов</a:t>
            </a:r>
            <a:endParaRPr lang="ru-RU" sz="32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sx="1000" sy="1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6344" y="2380129"/>
            <a:ext cx="4249783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Задачи: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Систематизация характеристик бюджета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Привлечение внимания к формированию и расходованию общественных финансов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Расширение участия граждан в процессе принятия решений в бюджетной сфере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Повышение уровня финансово-правовых знаний и общей гражданской активности населения</a:t>
            </a:r>
          </a:p>
          <a:p>
            <a:pPr marL="571500" indent="-571500">
              <a:buFontTx/>
              <a:buChar char="-"/>
              <a:defRPr/>
            </a:pP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2319338" y="204788"/>
            <a:ext cx="8424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latin typeface="Trebuchet MS" pitchFamily="34" charset="0"/>
              </a:rPr>
              <a:t>Цели</a:t>
            </a:r>
            <a:r>
              <a:rPr lang="ru-RU" altLang="ru-RU" sz="2800" b="1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ru-RU" altLang="ru-RU" sz="2800" b="1" i="1" dirty="0">
                <a:solidFill>
                  <a:srgbClr val="002060"/>
                </a:solidFill>
                <a:latin typeface="Trebuchet MS" pitchFamily="34" charset="0"/>
              </a:rPr>
              <a:t>и задачи бюджета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91982804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8706" y="-8546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74725" y="333375"/>
            <a:ext cx="980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Бюджетный процесс в муниципальном образовании и его участники</a:t>
            </a:r>
          </a:p>
        </p:txBody>
      </p:sp>
      <p:sp>
        <p:nvSpPr>
          <p:cNvPr id="23555" name="Объект 3"/>
          <p:cNvSpPr>
            <a:spLocks noGrp="1"/>
          </p:cNvSpPr>
          <p:nvPr>
            <p:ph/>
          </p:nvPr>
        </p:nvSpPr>
        <p:spPr>
          <a:xfrm>
            <a:off x="396875" y="733425"/>
            <a:ext cx="10972800" cy="61483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9138" y="731838"/>
            <a:ext cx="10771187" cy="32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района (июнь-октябрь)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90575" y="1223963"/>
            <a:ext cx="2176463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муниципального района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49738" y="1206500"/>
            <a:ext cx="2368550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образования Куйтунский район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272463" y="1217613"/>
            <a:ext cx="2387600" cy="5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МО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90575" y="1874838"/>
            <a:ext cx="4548188" cy="6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распорядители бюджетных средств, получатели бюджетных средств, главные администраторы доходов бюджета, главные администраторы источников финансирования дефицита бюджета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43650" y="1874838"/>
            <a:ext cx="5138738" cy="6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городского и сельских поселений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9138" y="2730500"/>
            <a:ext cx="10771187" cy="32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 района и его утверждение (октябрь-декабрь)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952625" y="3211513"/>
            <a:ext cx="2178050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 муниципального образования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810375" y="3211513"/>
            <a:ext cx="2176463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Население, общественные организации муниципального района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19138" y="3914775"/>
            <a:ext cx="10771187" cy="32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района (1 января – 31 декабря)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87413" y="4435475"/>
            <a:ext cx="2176462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МО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109075" y="4435475"/>
            <a:ext cx="2176463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451225" y="4435475"/>
            <a:ext cx="5153025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распорядители бюджетных средств, получатели бюджетных средств, главные администраторы источников финансирования дефицита бюджета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19138" y="5224463"/>
            <a:ext cx="10771187" cy="32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рассмотрение отчёта об исполнении бюджета (1 января – 30 апреля)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49300" y="5775325"/>
            <a:ext cx="2178050" cy="560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МО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367088" y="5778500"/>
            <a:ext cx="2176462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муниципального района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103938" y="5789613"/>
            <a:ext cx="2178050" cy="5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 муниципального образования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842375" y="5789613"/>
            <a:ext cx="2176463" cy="5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Население, общественные организации  муниципального района</a:t>
            </a:r>
          </a:p>
        </p:txBody>
      </p:sp>
      <p:sp>
        <p:nvSpPr>
          <p:cNvPr id="46" name="Овал 45"/>
          <p:cNvSpPr/>
          <p:nvPr/>
        </p:nvSpPr>
        <p:spPr>
          <a:xfrm>
            <a:off x="749300" y="731838"/>
            <a:ext cx="757238" cy="3190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</p:txBody>
      </p:sp>
      <p:sp>
        <p:nvSpPr>
          <p:cNvPr id="47" name="Овал 46"/>
          <p:cNvSpPr/>
          <p:nvPr/>
        </p:nvSpPr>
        <p:spPr>
          <a:xfrm>
            <a:off x="719138" y="2722563"/>
            <a:ext cx="755650" cy="3206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</p:txBody>
      </p:sp>
      <p:sp>
        <p:nvSpPr>
          <p:cNvPr id="48" name="Овал 47"/>
          <p:cNvSpPr/>
          <p:nvPr/>
        </p:nvSpPr>
        <p:spPr>
          <a:xfrm>
            <a:off x="719138" y="3902075"/>
            <a:ext cx="755650" cy="3206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</p:txBody>
      </p:sp>
      <p:sp>
        <p:nvSpPr>
          <p:cNvPr id="49" name="Овал 48"/>
          <p:cNvSpPr/>
          <p:nvPr/>
        </p:nvSpPr>
        <p:spPr>
          <a:xfrm>
            <a:off x="719138" y="5248275"/>
            <a:ext cx="755650" cy="319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838325" y="106521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338763" y="107156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367838" y="107156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451225" y="1071563"/>
            <a:ext cx="0" cy="803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315200" y="1071563"/>
            <a:ext cx="7938" cy="803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302000" y="3081338"/>
            <a:ext cx="0" cy="112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826375" y="3081338"/>
            <a:ext cx="0" cy="112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203450" y="4237038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943600" y="4237038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0088563" y="4222750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952625" y="5567363"/>
            <a:ext cx="0" cy="20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249738" y="5581650"/>
            <a:ext cx="0" cy="20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005638" y="5567363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9810750" y="5597525"/>
            <a:ext cx="0" cy="20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9037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ПРОГНОЗ СОЦИАЛЬНО-ЭКОНОМИЧЕСКОГО РАЗВИТИЯ МУНИЦИПАЛЬНОГО ОБРАЗОВАНИЯ КУЙТУНСКИЙ РАЙОН НА 2024-2026 гг.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B446D82-456F-433A-8D0E-A0953FD3F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52799"/>
              </p:ext>
            </p:extLst>
          </p:nvPr>
        </p:nvGraphicFramePr>
        <p:xfrm>
          <a:off x="505097" y="1158239"/>
          <a:ext cx="11225348" cy="5334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0932">
                  <a:extLst>
                    <a:ext uri="{9D8B030D-6E8A-4147-A177-3AD203B41FA5}">
                      <a16:colId xmlns:a16="http://schemas.microsoft.com/office/drawing/2014/main" val="3753743967"/>
                    </a:ext>
                  </a:extLst>
                </a:gridCol>
                <a:gridCol w="887380">
                  <a:extLst>
                    <a:ext uri="{9D8B030D-6E8A-4147-A177-3AD203B41FA5}">
                      <a16:colId xmlns:a16="http://schemas.microsoft.com/office/drawing/2014/main" val="2447644172"/>
                    </a:ext>
                  </a:extLst>
                </a:gridCol>
                <a:gridCol w="809733">
                  <a:extLst>
                    <a:ext uri="{9D8B030D-6E8A-4147-A177-3AD203B41FA5}">
                      <a16:colId xmlns:a16="http://schemas.microsoft.com/office/drawing/2014/main" val="3746607786"/>
                    </a:ext>
                  </a:extLst>
                </a:gridCol>
                <a:gridCol w="823599">
                  <a:extLst>
                    <a:ext uri="{9D8B030D-6E8A-4147-A177-3AD203B41FA5}">
                      <a16:colId xmlns:a16="http://schemas.microsoft.com/office/drawing/2014/main" val="1205859134"/>
                    </a:ext>
                  </a:extLst>
                </a:gridCol>
                <a:gridCol w="757046">
                  <a:extLst>
                    <a:ext uri="{9D8B030D-6E8A-4147-A177-3AD203B41FA5}">
                      <a16:colId xmlns:a16="http://schemas.microsoft.com/office/drawing/2014/main" val="1490913690"/>
                    </a:ext>
                  </a:extLst>
                </a:gridCol>
                <a:gridCol w="987210">
                  <a:extLst>
                    <a:ext uri="{9D8B030D-6E8A-4147-A177-3AD203B41FA5}">
                      <a16:colId xmlns:a16="http://schemas.microsoft.com/office/drawing/2014/main" val="3760385565"/>
                    </a:ext>
                  </a:extLst>
                </a:gridCol>
                <a:gridCol w="989982">
                  <a:extLst>
                    <a:ext uri="{9D8B030D-6E8A-4147-A177-3AD203B41FA5}">
                      <a16:colId xmlns:a16="http://schemas.microsoft.com/office/drawing/2014/main" val="593293547"/>
                    </a:ext>
                  </a:extLst>
                </a:gridCol>
                <a:gridCol w="809733">
                  <a:extLst>
                    <a:ext uri="{9D8B030D-6E8A-4147-A177-3AD203B41FA5}">
                      <a16:colId xmlns:a16="http://schemas.microsoft.com/office/drawing/2014/main" val="704482716"/>
                    </a:ext>
                  </a:extLst>
                </a:gridCol>
                <a:gridCol w="809733">
                  <a:extLst>
                    <a:ext uri="{9D8B030D-6E8A-4147-A177-3AD203B41FA5}">
                      <a16:colId xmlns:a16="http://schemas.microsoft.com/office/drawing/2014/main" val="684801049"/>
                    </a:ext>
                  </a:extLst>
                </a:gridCol>
              </a:tblGrid>
              <a:tr h="1877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показателя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 изм.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2021 года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2022 года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Оценка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2023 года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Прогноз на: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65420"/>
                  </a:ext>
                </a:extLst>
              </a:tr>
              <a:tr h="295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 год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2025 год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2026 год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2517866773"/>
                  </a:ext>
                </a:extLst>
              </a:tr>
              <a:tr h="204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вариант 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вариант 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592914"/>
                  </a:ext>
                </a:extLst>
              </a:tr>
              <a:tr h="16764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Итоги развития МО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71648"/>
                  </a:ext>
                </a:extLst>
              </a:tr>
              <a:tr h="348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Выручка от реализации продукции, работ, услуг (в действующих ценах) по полному кругу организаций, 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1 846,6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2 045,7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2 154,2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2 256,4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2 348,6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2 441,8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3791488079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в т.ч. по видам экономической деятельности: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3267910913"/>
                  </a:ext>
                </a:extLst>
              </a:tr>
              <a:tr h="335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1 203,2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1 541,9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1 622,0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1 701,5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1 769,6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1 840,4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4108484212"/>
                  </a:ext>
                </a:extLst>
              </a:tr>
              <a:tr h="335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804,4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901,6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949,4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995,9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1 035,8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1 077,2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2846618167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Лесоводство и лесозаготовки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398,8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640,3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672,6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705,6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733,8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763,2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1639942672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Рыболовство и рыбоводство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1533783758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Добыча полезных ископаемых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4043161393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Обрабатывающие производства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278,0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191,9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194,1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203,6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211,7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220,2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547857903"/>
                  </a:ext>
                </a:extLst>
              </a:tr>
              <a:tr h="362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2174250889"/>
                  </a:ext>
                </a:extLst>
              </a:tr>
              <a:tr h="335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72,6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4076935158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Строительство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1123276216"/>
                  </a:ext>
                </a:extLst>
              </a:tr>
              <a:tr h="335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255,1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244,7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263,3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272,9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286,9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296,5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847255290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Транспортировка и хранение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1693172549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Деятельность в области информации и связи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2700346382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4159425710"/>
                  </a:ext>
                </a:extLst>
              </a:tr>
              <a:tr h="523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Выручка от реализации продукции, работ, услуг (в действующих ценах) предприятий малого бизнеса (с учетом микропредприятий) 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1 157,7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910,4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948,0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991,2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1 032,8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1 073,3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3339585169"/>
                  </a:ext>
                </a:extLst>
              </a:tr>
              <a:tr h="395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Прибыль прибыльных предприятий (с учетом предприятий малого бизнеса)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237,5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365,0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381,4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398,2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414,1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431,1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3929307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51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D53E903-808C-4F9D-9D3B-29A7C8AB6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85255"/>
              </p:ext>
            </p:extLst>
          </p:nvPr>
        </p:nvGraphicFramePr>
        <p:xfrm>
          <a:off x="322218" y="304799"/>
          <a:ext cx="11573689" cy="6296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2593">
                  <a:extLst>
                    <a:ext uri="{9D8B030D-6E8A-4147-A177-3AD203B41FA5}">
                      <a16:colId xmlns:a16="http://schemas.microsoft.com/office/drawing/2014/main" val="152001057"/>
                    </a:ext>
                  </a:extLst>
                </a:gridCol>
                <a:gridCol w="930547">
                  <a:extLst>
                    <a:ext uri="{9D8B030D-6E8A-4147-A177-3AD203B41FA5}">
                      <a16:colId xmlns:a16="http://schemas.microsoft.com/office/drawing/2014/main" val="3328903753"/>
                    </a:ext>
                  </a:extLst>
                </a:gridCol>
                <a:gridCol w="849125">
                  <a:extLst>
                    <a:ext uri="{9D8B030D-6E8A-4147-A177-3AD203B41FA5}">
                      <a16:colId xmlns:a16="http://schemas.microsoft.com/office/drawing/2014/main" val="3689950753"/>
                    </a:ext>
                  </a:extLst>
                </a:gridCol>
                <a:gridCol w="863664">
                  <a:extLst>
                    <a:ext uri="{9D8B030D-6E8A-4147-A177-3AD203B41FA5}">
                      <a16:colId xmlns:a16="http://schemas.microsoft.com/office/drawing/2014/main" val="3182816380"/>
                    </a:ext>
                  </a:extLst>
                </a:gridCol>
                <a:gridCol w="793875">
                  <a:extLst>
                    <a:ext uri="{9D8B030D-6E8A-4147-A177-3AD203B41FA5}">
                      <a16:colId xmlns:a16="http://schemas.microsoft.com/office/drawing/2014/main" val="2395169671"/>
                    </a:ext>
                  </a:extLst>
                </a:gridCol>
                <a:gridCol w="837492">
                  <a:extLst>
                    <a:ext uri="{9D8B030D-6E8A-4147-A177-3AD203B41FA5}">
                      <a16:colId xmlns:a16="http://schemas.microsoft.com/office/drawing/2014/main" val="929415448"/>
                    </a:ext>
                  </a:extLst>
                </a:gridCol>
                <a:gridCol w="1038143">
                  <a:extLst>
                    <a:ext uri="{9D8B030D-6E8A-4147-A177-3AD203B41FA5}">
                      <a16:colId xmlns:a16="http://schemas.microsoft.com/office/drawing/2014/main" val="3096149185"/>
                    </a:ext>
                  </a:extLst>
                </a:gridCol>
                <a:gridCol w="849125">
                  <a:extLst>
                    <a:ext uri="{9D8B030D-6E8A-4147-A177-3AD203B41FA5}">
                      <a16:colId xmlns:a16="http://schemas.microsoft.com/office/drawing/2014/main" val="1010472003"/>
                    </a:ext>
                  </a:extLst>
                </a:gridCol>
                <a:gridCol w="849125">
                  <a:extLst>
                    <a:ext uri="{9D8B030D-6E8A-4147-A177-3AD203B41FA5}">
                      <a16:colId xmlns:a16="http://schemas.microsoft.com/office/drawing/2014/main" val="4168929754"/>
                    </a:ext>
                  </a:extLst>
                </a:gridCol>
              </a:tblGrid>
              <a:tr h="15693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Состояние основных видов экономической деятельности хозяйствующих субъектов МО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385518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Промышленное производство: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650101286"/>
                  </a:ext>
                </a:extLst>
              </a:tr>
              <a:tr h="4896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(В+C+D+E)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563,1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755,8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898,9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951,3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997,9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1 048,6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654571732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промышленного производства - всего***: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117,02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112,95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100,87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851269201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числе: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2906413371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Добыча полезных ископаемых (В):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2883453622"/>
                  </a:ext>
                </a:extLst>
              </a:tr>
              <a:tr h="313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1075760892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промышленного производства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2207225187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Обрабатывающие производства (С):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4046623591"/>
                  </a:ext>
                </a:extLst>
              </a:tr>
              <a:tr h="313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563,1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755,8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898,9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951,3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997,9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1 048,6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677971573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промышленного производства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117,02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112,95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100,87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2917355169"/>
                  </a:ext>
                </a:extLst>
              </a:tr>
              <a:tr h="313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Обеспечение электрической энергией, газом и паром; кондиционирование воздуха (D):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1147822732"/>
                  </a:ext>
                </a:extLst>
              </a:tr>
              <a:tr h="313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3058464001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промышленного производства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1188055539"/>
                  </a:ext>
                </a:extLst>
              </a:tr>
              <a:tr h="470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Водоснабжение; водоотведение, организация сбора и утилизации отходов, деятельность по ликвидации загрязнений  (Е):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843390265"/>
                  </a:ext>
                </a:extLst>
              </a:tr>
              <a:tr h="313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3676688086"/>
                  </a:ext>
                </a:extLst>
              </a:tr>
              <a:tr h="313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Сельское, лесное хозяйство, охота, рыбаловство и рыбоводство: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sng" strike="noStrike">
                          <a:effectLst/>
                        </a:rPr>
                        <a:t> </a:t>
                      </a:r>
                      <a:endParaRPr lang="ru-RU" sz="800" b="0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1777218392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Валовый выпуск продукции  в сельхозорганизациях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2104768299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производства продукции в сельхозорганизациях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95,70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92,07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101,23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101,48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100,20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3845739513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Строительство: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sng" strike="noStrike">
                          <a:effectLst/>
                        </a:rPr>
                        <a:t> </a:t>
                      </a:r>
                      <a:endParaRPr lang="ru-RU" sz="800" b="0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1127788515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работ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3455221772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Ввод в действие жилых домов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кв. м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2 382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1 975,3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1 990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2 000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2 050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2 060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1650710074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Введено жилья на душу населения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кв. м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0,07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954711016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Транспортировка и хранение: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sng" strike="noStrike">
                          <a:effectLst/>
                        </a:rPr>
                        <a:t> </a:t>
                      </a:r>
                      <a:endParaRPr lang="ru-RU" sz="800" b="0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1156293724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Грузооборот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тыс.т/км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323594205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Пассажирооборот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пас/км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632736214"/>
                  </a:ext>
                </a:extLst>
              </a:tr>
              <a:tr h="313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Торговля оптовая и розничная; ремонт автотранспортных средств и мотоциклов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3476118839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Розничный товарооборот (крупные и средние предприятия)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1 190,9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1 631,7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1 700,2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1 796,7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1 870,8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1 951,2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106149243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 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116,7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100,7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2901987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78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75A07B6-C3FD-47D8-9875-DF6E3368F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30511"/>
              </p:ext>
            </p:extLst>
          </p:nvPr>
        </p:nvGraphicFramePr>
        <p:xfrm>
          <a:off x="400594" y="313509"/>
          <a:ext cx="11425645" cy="6130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4232">
                  <a:extLst>
                    <a:ext uri="{9D8B030D-6E8A-4147-A177-3AD203B41FA5}">
                      <a16:colId xmlns:a16="http://schemas.microsoft.com/office/drawing/2014/main" val="1679546300"/>
                    </a:ext>
                  </a:extLst>
                </a:gridCol>
                <a:gridCol w="918645">
                  <a:extLst>
                    <a:ext uri="{9D8B030D-6E8A-4147-A177-3AD203B41FA5}">
                      <a16:colId xmlns:a16="http://schemas.microsoft.com/office/drawing/2014/main" val="1850986348"/>
                    </a:ext>
                  </a:extLst>
                </a:gridCol>
                <a:gridCol w="838263">
                  <a:extLst>
                    <a:ext uri="{9D8B030D-6E8A-4147-A177-3AD203B41FA5}">
                      <a16:colId xmlns:a16="http://schemas.microsoft.com/office/drawing/2014/main" val="2315494764"/>
                    </a:ext>
                  </a:extLst>
                </a:gridCol>
                <a:gridCol w="852616">
                  <a:extLst>
                    <a:ext uri="{9D8B030D-6E8A-4147-A177-3AD203B41FA5}">
                      <a16:colId xmlns:a16="http://schemas.microsoft.com/office/drawing/2014/main" val="2217057169"/>
                    </a:ext>
                  </a:extLst>
                </a:gridCol>
                <a:gridCol w="783719">
                  <a:extLst>
                    <a:ext uri="{9D8B030D-6E8A-4147-A177-3AD203B41FA5}">
                      <a16:colId xmlns:a16="http://schemas.microsoft.com/office/drawing/2014/main" val="3201544137"/>
                    </a:ext>
                  </a:extLst>
                </a:gridCol>
                <a:gridCol w="826781">
                  <a:extLst>
                    <a:ext uri="{9D8B030D-6E8A-4147-A177-3AD203B41FA5}">
                      <a16:colId xmlns:a16="http://schemas.microsoft.com/office/drawing/2014/main" val="343451222"/>
                    </a:ext>
                  </a:extLst>
                </a:gridCol>
                <a:gridCol w="1024863">
                  <a:extLst>
                    <a:ext uri="{9D8B030D-6E8A-4147-A177-3AD203B41FA5}">
                      <a16:colId xmlns:a16="http://schemas.microsoft.com/office/drawing/2014/main" val="3704303480"/>
                    </a:ext>
                  </a:extLst>
                </a:gridCol>
                <a:gridCol w="838263">
                  <a:extLst>
                    <a:ext uri="{9D8B030D-6E8A-4147-A177-3AD203B41FA5}">
                      <a16:colId xmlns:a16="http://schemas.microsoft.com/office/drawing/2014/main" val="2049487987"/>
                    </a:ext>
                  </a:extLst>
                </a:gridCol>
                <a:gridCol w="838263">
                  <a:extLst>
                    <a:ext uri="{9D8B030D-6E8A-4147-A177-3AD203B41FA5}">
                      <a16:colId xmlns:a16="http://schemas.microsoft.com/office/drawing/2014/main" val="1970870658"/>
                    </a:ext>
                  </a:extLst>
                </a:gridCol>
              </a:tblGrid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Малый бизнес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sng" strike="noStrike">
                          <a:effectLst/>
                        </a:rPr>
                        <a:t> 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2322115122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действующих малых предприятий - всего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3103657223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в том числе по видам экономической деятельности: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3144695954"/>
                  </a:ext>
                </a:extLst>
              </a:tr>
              <a:tr h="417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667158412"/>
                  </a:ext>
                </a:extLst>
              </a:tr>
              <a:tr h="417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561476328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Лесоводство и лесозаготовки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3894225178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Рыболовство и рыбоводство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754508820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Добыча полезных ископаемых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2587240734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Обрабатывающие производства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907371589"/>
                  </a:ext>
                </a:extLst>
              </a:tr>
              <a:tr h="417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916382507"/>
                  </a:ext>
                </a:extLst>
              </a:tr>
              <a:tr h="475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979117416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Строительство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1061224790"/>
                  </a:ext>
                </a:extLst>
              </a:tr>
              <a:tr h="417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1854691891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Транспортировка и хранение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2098650765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Деятельность в области информации и связи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2766749052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3066665196"/>
                  </a:ext>
                </a:extLst>
              </a:tr>
              <a:tr h="417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Уд. вес выручки предприятий малого бизнеса (с учетом микропредприятий) в выручке  в целом по МО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62,7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2473415467"/>
                  </a:ext>
                </a:extLst>
              </a:tr>
              <a:tr h="216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действующих микропредприятий - всего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3947484351"/>
                  </a:ext>
                </a:extLst>
              </a:tr>
              <a:tr h="417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Уд. вес выручки предприятий микропредприятий в выручке  в целом по МО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2835201520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индивидуальных предпринимателей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545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4191399963"/>
                  </a:ext>
                </a:extLst>
              </a:tr>
              <a:tr h="433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инвестиций в основной капитал за счет всех источников -  всего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1069,60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805,40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850,1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890,6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925,2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962,2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371521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67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4E1936D-4845-4FBB-A5B4-2A6AD06A1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44986"/>
              </p:ext>
            </p:extLst>
          </p:nvPr>
        </p:nvGraphicFramePr>
        <p:xfrm>
          <a:off x="391887" y="313508"/>
          <a:ext cx="11460479" cy="6148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0235">
                  <a:extLst>
                    <a:ext uri="{9D8B030D-6E8A-4147-A177-3AD203B41FA5}">
                      <a16:colId xmlns:a16="http://schemas.microsoft.com/office/drawing/2014/main" val="2294712093"/>
                    </a:ext>
                  </a:extLst>
                </a:gridCol>
                <a:gridCol w="916148">
                  <a:extLst>
                    <a:ext uri="{9D8B030D-6E8A-4147-A177-3AD203B41FA5}">
                      <a16:colId xmlns:a16="http://schemas.microsoft.com/office/drawing/2014/main" val="2816752245"/>
                    </a:ext>
                  </a:extLst>
                </a:gridCol>
                <a:gridCol w="841241">
                  <a:extLst>
                    <a:ext uri="{9D8B030D-6E8A-4147-A177-3AD203B41FA5}">
                      <a16:colId xmlns:a16="http://schemas.microsoft.com/office/drawing/2014/main" val="2994440545"/>
                    </a:ext>
                  </a:extLst>
                </a:gridCol>
                <a:gridCol w="855646">
                  <a:extLst>
                    <a:ext uri="{9D8B030D-6E8A-4147-A177-3AD203B41FA5}">
                      <a16:colId xmlns:a16="http://schemas.microsoft.com/office/drawing/2014/main" val="2242530075"/>
                    </a:ext>
                  </a:extLst>
                </a:gridCol>
                <a:gridCol w="786504">
                  <a:extLst>
                    <a:ext uri="{9D8B030D-6E8A-4147-A177-3AD203B41FA5}">
                      <a16:colId xmlns:a16="http://schemas.microsoft.com/office/drawing/2014/main" val="550409306"/>
                    </a:ext>
                  </a:extLst>
                </a:gridCol>
                <a:gridCol w="829719">
                  <a:extLst>
                    <a:ext uri="{9D8B030D-6E8A-4147-A177-3AD203B41FA5}">
                      <a16:colId xmlns:a16="http://schemas.microsoft.com/office/drawing/2014/main" val="986646262"/>
                    </a:ext>
                  </a:extLst>
                </a:gridCol>
                <a:gridCol w="1028504">
                  <a:extLst>
                    <a:ext uri="{9D8B030D-6E8A-4147-A177-3AD203B41FA5}">
                      <a16:colId xmlns:a16="http://schemas.microsoft.com/office/drawing/2014/main" val="3920356958"/>
                    </a:ext>
                  </a:extLst>
                </a:gridCol>
                <a:gridCol w="841241">
                  <a:extLst>
                    <a:ext uri="{9D8B030D-6E8A-4147-A177-3AD203B41FA5}">
                      <a16:colId xmlns:a16="http://schemas.microsoft.com/office/drawing/2014/main" val="2177121392"/>
                    </a:ext>
                  </a:extLst>
                </a:gridCol>
                <a:gridCol w="841241">
                  <a:extLst>
                    <a:ext uri="{9D8B030D-6E8A-4147-A177-3AD203B41FA5}">
                      <a16:colId xmlns:a16="http://schemas.microsoft.com/office/drawing/2014/main" val="251415081"/>
                    </a:ext>
                  </a:extLst>
                </a:gridCol>
              </a:tblGrid>
              <a:tr h="15027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Демография, трудовые ресурсы и уровень жизни населения 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1993"/>
                  </a:ext>
                </a:extLst>
              </a:tr>
              <a:tr h="156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Численность постоянного населения - всего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598379688"/>
                  </a:ext>
                </a:extLst>
              </a:tr>
              <a:tr h="312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Среднесписочная численность работников (без внешних совместителей) по полному кругу организаций,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6,300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6,300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6,200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6,200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6,200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6,200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3434586713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числе: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851751143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0,634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0,674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0,623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0,623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0,623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0,623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1944556635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0,433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0,437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0,437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0,437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0,437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3038384598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Лесоводство и лесозаготовки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0,241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1494199541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Рыболовство и рыбоводство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618718413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Добыча полезных ископаемых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1097894982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Обрабатывающие производства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0,075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1163922881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0,101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0,101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0,101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0,101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0,101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2305955348"/>
                  </a:ext>
                </a:extLst>
              </a:tr>
              <a:tr h="4383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3202120909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Строительство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2904097478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0,162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2316179694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Транспортировка и хранение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0,362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0,341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0,345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0,345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0,345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0,345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2025746819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Деятельность в области информации и связи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4102530101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Государственное управление и обеспечение военной безопасности; обязательное социальное обеспечение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0,691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0,671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2044306341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Образование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1,562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1,568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1,569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1,569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1,569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1,569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2628446096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Здравоохранение и предоставление социальных услуг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0,861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0,817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0,784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0,784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0,784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0,784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1940681752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Прочие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1,824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1,898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4067587823"/>
                  </a:ext>
                </a:extLst>
              </a:tr>
              <a:tr h="58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 том числе из общей численности работающих численность работников бюджетной сферы, финансируемой из консолидированного местного бюджета-всего, 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2,155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2,179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2,197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2,197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2,197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2,197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144953127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из них по отраслям социальной сферы: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2315793155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Деятельность в области  культуры, спорта, организация досуга и развлечений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0,192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3061864674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Образование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1,544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1,551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3946956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Деятельность по операциям с недвижиммым имуществом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1457312031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Деятельность профессиональная, научная и техническая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3771972543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Государственное управление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1734346888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Деятельность  административная и сопутствующие дополнительные  услуги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0,037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0,039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0,039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0,039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0,039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3810557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618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4447</TotalTime>
  <Words>4918</Words>
  <Application>Microsoft Office PowerPoint</Application>
  <PresentationFormat>Широкоэкранный</PresentationFormat>
  <Paragraphs>1816</Paragraphs>
  <Slides>31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47" baseType="lpstr">
      <vt:lpstr>Arial</vt:lpstr>
      <vt:lpstr>Arial Cyr</vt:lpstr>
      <vt:lpstr>Calibri</vt:lpstr>
      <vt:lpstr>Calibri Light</vt:lpstr>
      <vt:lpstr>Times New Roman</vt:lpstr>
      <vt:lpstr>Trebuchet MS</vt:lpstr>
      <vt:lpstr>Wingdings</vt:lpstr>
      <vt:lpstr>Тема Office</vt:lpstr>
      <vt:lpstr>2_Тема Office</vt:lpstr>
      <vt:lpstr>1_Тема Office</vt:lpstr>
      <vt:lpstr>3_Тема Office</vt:lpstr>
      <vt:lpstr>4_Тема Office</vt:lpstr>
      <vt:lpstr>6_Тема Office</vt:lpstr>
      <vt:lpstr>Document</vt:lpstr>
      <vt:lpstr>Worksheet</vt:lpstr>
      <vt:lpstr>Лист Microsoft Excel 97–2003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 СОЦИАЛЬНО-ЭКОНОМИЧЕСКОГО РАЗВИТИЯ МУНИЦИПАЛЬНОГО ОБРАЗОВАНИЯ КУЙТУНСКИЙ РАЙОН НА 2024-2026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планируемых доходов  бюджета муниципального образования Куйтунский район на 2024 г. с оценкой 2023 г.</vt:lpstr>
      <vt:lpstr>Сравнение планируемых доходов муниципального образования Куйтунский район на 2024 год с первоначальным бюджетом 2023 года </vt:lpstr>
      <vt:lpstr>Планируемые расходы бюджета муниципального образования Куйтунский район на 2024 год и плановый период 2025-2026 г.г.</vt:lpstr>
      <vt:lpstr>Презентация PowerPoint</vt:lpstr>
      <vt:lpstr>Презентация PowerPoint</vt:lpstr>
      <vt:lpstr>Презентация PowerPoint</vt:lpstr>
      <vt:lpstr>Межбюджетные отношения </vt:lpstr>
      <vt:lpstr>Виды долговых обязательств</vt:lpstr>
      <vt:lpstr>Дефицит районного бюджета на 2024 год и на плановый период 2025-2026 гг.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Лукомская</dc:creator>
  <cp:lastModifiedBy>Маргарита Костюкевич</cp:lastModifiedBy>
  <cp:revision>486</cp:revision>
  <cp:lastPrinted>2023-12-19T00:34:59Z</cp:lastPrinted>
  <dcterms:created xsi:type="dcterms:W3CDTF">2017-12-05T07:35:54Z</dcterms:created>
  <dcterms:modified xsi:type="dcterms:W3CDTF">2023-12-19T01:25:00Z</dcterms:modified>
</cp:coreProperties>
</file>