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0"/>
  </p:notesMasterIdLst>
  <p:handoutMasterIdLst>
    <p:handoutMasterId r:id="rId11"/>
  </p:handoutMasterIdLst>
  <p:sldIdLst>
    <p:sldId id="2098" r:id="rId3"/>
    <p:sldId id="2099" r:id="rId4"/>
    <p:sldId id="2102" r:id="rId5"/>
    <p:sldId id="2100" r:id="rId6"/>
    <p:sldId id="2101" r:id="rId7"/>
    <p:sldId id="2104" r:id="rId8"/>
    <p:sldId id="2105" r:id="rId9"/>
  </p:sldIdLst>
  <p:sldSz cx="12192000" cy="6858000"/>
  <p:notesSz cx="6797675" cy="9928225"/>
  <p:embeddedFontLst>
    <p:embeddedFont>
      <p:font typeface="Golos Text" panose="020B0604020202020204" charset="0"/>
      <p:regular r:id="rId12"/>
      <p:bold r:id="rId13"/>
    </p:embeddedFont>
    <p:embeddedFont>
      <p:font typeface="Open Sans Light" panose="020B0604020202020204" charset="0"/>
      <p:regular r:id="rId14"/>
      <p:bold r:id="rId15"/>
      <p:italic r:id="rId16"/>
      <p:boldItalic r:id="rId17"/>
    </p:embeddedFont>
    <p:embeddedFont>
      <p:font typeface="Roboto Condensed" panose="020B060402020202020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7FC"/>
    <a:srgbClr val="C4EAF8"/>
    <a:srgbClr val="009ADA"/>
    <a:srgbClr val="00A6E6"/>
    <a:srgbClr val="00B0F0"/>
    <a:srgbClr val="0064CB"/>
    <a:srgbClr val="0086F6"/>
    <a:srgbClr val="F2F2F2"/>
    <a:srgbClr val="0990FF"/>
    <a:srgbClr val="008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724" autoAdjust="0"/>
  </p:normalViewPr>
  <p:slideViewPr>
    <p:cSldViewPr snapToObjects="1">
      <p:cViewPr varScale="1">
        <p:scale>
          <a:sx n="122" d="100"/>
          <a:sy n="122" d="100"/>
        </p:scale>
        <p:origin x="150" y="90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8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68178997121927E-2"/>
          <c:y val="0.16316885389869323"/>
          <c:w val="0.93094766809777851"/>
          <c:h val="0.67366229220261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 w="104775" cap="rnd">
              <a:solidFill>
                <a:srgbClr val="C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 w="104775" cap="rnd">
                <a:solidFill>
                  <a:srgbClr val="ED7D3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B4-4621-B67C-C48772417B6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04775" cap="rnd">
                <a:solidFill>
                  <a:srgbClr val="00B05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1A-44BF-BEB0-60D490BB4E06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0.13</c:v>
                </c:pt>
                <c:pt idx="1">
                  <c:v>3.3000000000000002E-2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1A-44BF-BEB0-60D490BB4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3"/>
        <c:overlap val="-100"/>
        <c:axId val="853258256"/>
        <c:axId val="853264920"/>
      </c:barChart>
      <c:catAx>
        <c:axId val="8532582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53264920"/>
        <c:crosses val="autoZero"/>
        <c:auto val="1"/>
        <c:lblAlgn val="ctr"/>
        <c:lblOffset val="100"/>
        <c:noMultiLvlLbl val="0"/>
      </c:catAx>
      <c:valAx>
        <c:axId val="85326492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85325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97972282299957E-2"/>
          <c:y val="4.5345674792873894E-2"/>
          <c:w val="0.53172895114996677"/>
          <c:h val="0.697331171652226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B050"/>
            </a:solidFill>
            <a:ln w="50800" cap="rnd">
              <a:solidFill>
                <a:schemeClr val="bg1"/>
              </a:solidFill>
              <a:round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 w="114300" cap="rnd">
                <a:solidFill>
                  <a:schemeClr val="bg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A7-4146-ABEB-A9ED14D0AD0B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50800" cap="rnd">
                <a:solidFill>
                  <a:schemeClr val="bg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A7-4146-ABEB-A9ED14D0AD0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5A7-4146-ABEB-A9ED14D0AD0B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5A7-4146-ABEB-A9ED14D0AD0B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5A7-4146-ABEB-A9ED14D0AD0B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E5A7-4146-ABEB-A9ED14D0AD0B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A7-4146-ABEB-A9ED14D0AD0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A7-4146-ABEB-A9ED14D0AD0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083184734259324E-2"/>
                  <c:y val="0.20979944869765046"/>
                </c:manualLayout>
              </c:layout>
              <c:tx>
                <c:rich>
                  <a:bodyPr rot="0" spcFirstLastPara="1" vertOverflow="clip" horzOverflow="clip" vert="horz" wrap="square" lIns="0" tIns="0" rIns="0" bIns="0" anchor="ctr" anchorCtr="0">
                    <a:noAutofit/>
                  </a:bodyPr>
                  <a:lstStyle/>
                  <a:p>
                    <a:pPr algn="l">
                      <a:defRPr sz="1200" b="0" i="0" u="none" strike="noStrike" kern="1200" baseline="0">
                        <a:solidFill>
                          <a:schemeClr val="tx1">
                            <a:lumMod val="75000"/>
                          </a:schemeClr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defRPr>
                    </a:pPr>
                    <a:r>
                      <a:rPr lang="ru-RU" dirty="0"/>
                      <a:t>Отказано в исполнении</a:t>
                    </a:r>
                  </a:p>
                  <a:p>
                    <a:pPr algn="l">
                      <a:defRPr sz="1200" b="0" i="0" u="none" strike="noStrike" kern="1200" baseline="0">
                        <a:solidFill>
                          <a:schemeClr val="tx1">
                            <a:lumMod val="75000"/>
                          </a:schemeClr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defRPr>
                    </a:pPr>
                    <a:r>
                      <a:rPr lang="ru-RU" dirty="0"/>
                      <a:t>(нарушение правил истребования)</a:t>
                    </a:r>
                  </a:p>
                  <a:p>
                    <a:pPr algn="l">
                      <a:defRPr sz="1200" b="0" i="0" u="none" strike="noStrike" kern="1200" baseline="0">
                        <a:solidFill>
                          <a:schemeClr val="tx1">
                            <a:lumMod val="75000"/>
                          </a:schemeClr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defRPr>
                    </a:pPr>
                    <a:r>
                      <a:rPr lang="ru-RU" baseline="0" dirty="0"/>
                      <a:t> 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A7-4146-ABEB-A9ED14D0AD0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59314837750648153"/>
                      <c:h val="0.120828082061122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l">
                  <a:defRPr sz="1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Golos Text" panose="020B0503020202020204" pitchFamily="34" charset="0"/>
                    <a:ea typeface="Golos Text" panose="020B050302020202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Сдают уведомления</c:v>
                </c:pt>
                <c:pt idx="1">
                  <c:v>Пользуются платежками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0.97</c:v>
                </c:pt>
                <c:pt idx="1">
                  <c:v>8.3000000000000004E-2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5A7-4146-ABEB-A9ED14D0A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4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1574471" y="0"/>
            <a:ext cx="0" cy="619201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/>
          <p:cNvSpPr/>
          <p:nvPr userDrawn="1"/>
        </p:nvSpPr>
        <p:spPr>
          <a:xfrm>
            <a:off x="0" y="619201"/>
            <a:ext cx="12192000" cy="289519"/>
          </a:xfrm>
          <a:custGeom>
            <a:avLst/>
            <a:gdLst>
              <a:gd name="connsiteX0" fmla="*/ 12188757 w 12188757"/>
              <a:gd name="connsiteY0" fmla="*/ 0 h 272374"/>
              <a:gd name="connsiteX1" fmla="*/ 9075906 w 12188757"/>
              <a:gd name="connsiteY1" fmla="*/ 0 h 272374"/>
              <a:gd name="connsiteX2" fmla="*/ 8803532 w 12188757"/>
              <a:gd name="connsiteY2" fmla="*/ 272374 h 272374"/>
              <a:gd name="connsiteX3" fmla="*/ 0 w 12188757"/>
              <a:gd name="connsiteY3" fmla="*/ 272374 h 272374"/>
              <a:gd name="connsiteX0-1" fmla="*/ 12188757 w 12188757"/>
              <a:gd name="connsiteY0-2" fmla="*/ 4 h 272378"/>
              <a:gd name="connsiteX1-3" fmla="*/ 9075906 w 12188757"/>
              <a:gd name="connsiteY1-4" fmla="*/ 4 h 272378"/>
              <a:gd name="connsiteX2-5" fmla="*/ 8803532 w 12188757"/>
              <a:gd name="connsiteY2-6" fmla="*/ 272378 h 272378"/>
              <a:gd name="connsiteX3-7" fmla="*/ 0 w 12188757"/>
              <a:gd name="connsiteY3-8" fmla="*/ 272378 h 272378"/>
              <a:gd name="connsiteX0-9" fmla="*/ 12188757 w 12188757"/>
              <a:gd name="connsiteY0-10" fmla="*/ 4 h 272378"/>
              <a:gd name="connsiteX1-11" fmla="*/ 9075906 w 12188757"/>
              <a:gd name="connsiteY1-12" fmla="*/ 4 h 272378"/>
              <a:gd name="connsiteX2-13" fmla="*/ 8803532 w 12188757"/>
              <a:gd name="connsiteY2-14" fmla="*/ 272378 h 272378"/>
              <a:gd name="connsiteX3-15" fmla="*/ 0 w 12188757"/>
              <a:gd name="connsiteY3-16" fmla="*/ 272378 h 272378"/>
              <a:gd name="connsiteX0-17" fmla="*/ 12188757 w 12188757"/>
              <a:gd name="connsiteY0-18" fmla="*/ 0 h 272374"/>
              <a:gd name="connsiteX1-19" fmla="*/ 9390148 w 12188757"/>
              <a:gd name="connsiteY1-20" fmla="*/ 2240 h 272374"/>
              <a:gd name="connsiteX2-21" fmla="*/ 8803532 w 12188757"/>
              <a:gd name="connsiteY2-22" fmla="*/ 272374 h 272374"/>
              <a:gd name="connsiteX3-23" fmla="*/ 0 w 12188757"/>
              <a:gd name="connsiteY3-24" fmla="*/ 272374 h 272374"/>
              <a:gd name="connsiteX0-25" fmla="*/ 12188757 w 12188757"/>
              <a:gd name="connsiteY0-26" fmla="*/ 0 h 272374"/>
              <a:gd name="connsiteX1-27" fmla="*/ 9390148 w 12188757"/>
              <a:gd name="connsiteY1-28" fmla="*/ 2240 h 272374"/>
              <a:gd name="connsiteX2-29" fmla="*/ 8803532 w 12188757"/>
              <a:gd name="connsiteY2-30" fmla="*/ 272374 h 272374"/>
              <a:gd name="connsiteX3-31" fmla="*/ 0 w 12188757"/>
              <a:gd name="connsiteY3-32" fmla="*/ 272374 h 272374"/>
              <a:gd name="connsiteX0-33" fmla="*/ 12188757 w 12188757"/>
              <a:gd name="connsiteY0-34" fmla="*/ 0 h 272377"/>
              <a:gd name="connsiteX1-35" fmla="*/ 9390148 w 12188757"/>
              <a:gd name="connsiteY1-36" fmla="*/ 2240 h 272377"/>
              <a:gd name="connsiteX2-37" fmla="*/ 8803532 w 12188757"/>
              <a:gd name="connsiteY2-38" fmla="*/ 272374 h 272377"/>
              <a:gd name="connsiteX3-39" fmla="*/ 0 w 12188757"/>
              <a:gd name="connsiteY3-40" fmla="*/ 272374 h 272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188757" h="272377">
                <a:moveTo>
                  <a:pt x="12188757" y="0"/>
                </a:moveTo>
                <a:lnTo>
                  <a:pt x="9390148" y="2240"/>
                </a:lnTo>
                <a:cubicBezTo>
                  <a:pt x="9044631" y="3421"/>
                  <a:pt x="9175236" y="273434"/>
                  <a:pt x="8803532" y="272374"/>
                </a:cubicBezTo>
                <a:lnTo>
                  <a:pt x="0" y="272374"/>
                </a:lnTo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 rotWithShape="1">
          <a:blip r:embed="rId2" cstate="print"/>
          <a:srcRect t="1337" b="1331"/>
          <a:stretch>
            <a:fillRect/>
          </a:stretch>
        </p:blipFill>
        <p:spPr>
          <a:xfrm>
            <a:off x="161069" y="161931"/>
            <a:ext cx="962881" cy="607988"/>
          </a:xfrm>
          <a:prstGeom prst="roundRect">
            <a:avLst>
              <a:gd name="adj" fmla="val 6829"/>
            </a:avLst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 userDrawn="1"/>
        </p:nvSpPr>
        <p:spPr>
          <a:xfrm>
            <a:off x="11551458" y="1"/>
            <a:ext cx="640542" cy="6068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986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  <p:sldLayoutId id="2147483916" r:id="rId61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internet\Desktop\Без им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6" y="980729"/>
            <a:ext cx="10842378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1379476" y="15830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Цифровая экосистема ФНС России</a:t>
            </a:r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222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е 3">
            <a:extLst>
              <a:ext uri="{FF2B5EF4-FFF2-40B4-BE49-F238E27FC236}">
                <a16:creationId xmlns:a16="http://schemas.microsoft.com/office/drawing/2014/main" xmlns="" id="{D8C0D504-ABD8-4064-9EC1-266E7D2B907D}"/>
              </a:ext>
            </a:extLst>
          </p:cNvPr>
          <p:cNvSpPr txBox="1"/>
          <p:nvPr/>
        </p:nvSpPr>
        <p:spPr bwMode="auto">
          <a:xfrm>
            <a:off x="1875489" y="1218293"/>
            <a:ext cx="1785777" cy="432792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square" lIns="0" tIns="0" rIns="0" bIns="0" rtlCol="0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Rubik Light" panose="020B0604020202020204" charset="-79"/>
              </a:rPr>
              <a:t>2023 год</a:t>
            </a:r>
            <a:endParaRPr lang="ru-RU" sz="2000" b="1" dirty="0">
              <a:solidFill>
                <a:prstClr val="white"/>
              </a:solidFill>
              <a:latin typeface="Golos Text" panose="020B0503020202020204" pitchFamily="34" charset="0"/>
              <a:ea typeface="Golos Text" panose="020B0503020202020204" pitchFamily="34" charset="0"/>
              <a:cs typeface="Rubik Light" panose="020B0604020202020204" charset="-79"/>
            </a:endParaRPr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xmlns="" id="{03512539-5A39-46F0-B5CC-7010B58FA6B3}"/>
              </a:ext>
            </a:extLst>
          </p:cNvPr>
          <p:cNvSpPr/>
          <p:nvPr/>
        </p:nvSpPr>
        <p:spPr>
          <a:xfrm>
            <a:off x="706297" y="1875400"/>
            <a:ext cx="4093559" cy="1188132"/>
          </a:xfrm>
          <a:prstGeom prst="roundRect">
            <a:avLst>
              <a:gd name="adj" fmla="val 9260"/>
            </a:avLst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>
              <a:spcAft>
                <a:spcPts val="600"/>
              </a:spcAft>
            </a:pPr>
            <a:endParaRPr lang="ru-RU" sz="14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31 декабря 2023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заканчивается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переходный период, связанный с внедрением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ЕНС </a:t>
            </a:r>
            <a:endParaRPr lang="ru-RU" sz="9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9951" y="3325140"/>
            <a:ext cx="3769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Уплата авансовых платежей, вместо подачи уведомлений</a:t>
            </a:r>
          </a:p>
          <a:p>
            <a:endParaRPr lang="ru-RU" sz="1400" b="1" dirty="0">
              <a:solidFill>
                <a:schemeClr val="tx1">
                  <a:lumMod val="75000"/>
                </a:schemeClr>
              </a:solidFill>
              <a:latin typeface="Roboto" panose="020B0604020202020204" pitchFamily="2" charset="0"/>
            </a:endParaRPr>
          </a:p>
          <a:p>
            <a:r>
              <a:rPr lang="ru-RU" sz="1000" b="1" dirty="0">
                <a:solidFill>
                  <a:schemeClr val="tx1">
                    <a:lumMod val="75000"/>
                  </a:schemeClr>
                </a:solidFill>
              </a:rPr>
              <a:t>п. 12 ст. 4 Федерального закона от 14.07.2022 № 263-ФЗ</a:t>
            </a: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Умножение 15"/>
          <p:cNvSpPr/>
          <p:nvPr/>
        </p:nvSpPr>
        <p:spPr>
          <a:xfrm>
            <a:off x="709209" y="3302440"/>
            <a:ext cx="288032" cy="353175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89951" y="4664776"/>
            <a:ext cx="397554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870450" algn="l"/>
                <a:tab pos="6860540" algn="l"/>
                <a:tab pos="7687309" algn="l"/>
              </a:tabLst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Пени за ошибки в уведомлениях не начисляются если на ЕНС достаточно средств для погашения обязанности по уплате налогов. </a:t>
            </a:r>
          </a:p>
          <a:p>
            <a:endParaRPr lang="ru-RU" sz="1400" b="1" dirty="0">
              <a:solidFill>
                <a:schemeClr val="tx1">
                  <a:lumMod val="75000"/>
                </a:schemeClr>
              </a:solidFill>
              <a:latin typeface="Roboto" panose="020B0604020202020204" pitchFamily="2" charset="0"/>
            </a:endParaRPr>
          </a:p>
          <a:p>
            <a:pPr>
              <a:spcAft>
                <a:spcPts val="600"/>
              </a:spcAft>
            </a:pPr>
            <a:r>
              <a:rPr lang="ru-RU" sz="1000" b="1" dirty="0">
                <a:solidFill>
                  <a:schemeClr val="tx1">
                    <a:lumMod val="75000"/>
                  </a:schemeClr>
                </a:solidFill>
              </a:rPr>
              <a:t>Постановление Правительства Российской Федерации от 29.03.2023 № 500 </a:t>
            </a:r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Умножение 17"/>
          <p:cNvSpPr/>
          <p:nvPr/>
        </p:nvSpPr>
        <p:spPr>
          <a:xfrm>
            <a:off x="709209" y="4642076"/>
            <a:ext cx="288032" cy="353175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е 3">
            <a:extLst>
              <a:ext uri="{FF2B5EF4-FFF2-40B4-BE49-F238E27FC236}">
                <a16:creationId xmlns:a16="http://schemas.microsoft.com/office/drawing/2014/main" xmlns="" id="{D8C0D504-ABD8-4064-9EC1-266E7D2B907D}"/>
              </a:ext>
            </a:extLst>
          </p:cNvPr>
          <p:cNvSpPr txBox="1"/>
          <p:nvPr/>
        </p:nvSpPr>
        <p:spPr bwMode="auto">
          <a:xfrm>
            <a:off x="7972671" y="1216412"/>
            <a:ext cx="1785777" cy="432792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square" lIns="0" tIns="0" rIns="0" bIns="0" rtlCol="0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Rubik Light" panose="020B0604020202020204" charset="-79"/>
              </a:rPr>
              <a:t>2024 год</a:t>
            </a:r>
            <a:endParaRPr lang="ru-RU" sz="2000" b="1" dirty="0">
              <a:solidFill>
                <a:prstClr val="white"/>
              </a:solidFill>
              <a:latin typeface="Golos Text" panose="020B0503020202020204" pitchFamily="34" charset="0"/>
              <a:ea typeface="Golos Text" panose="020B0503020202020204" pitchFamily="34" charset="0"/>
              <a:cs typeface="Rubik Light" panose="020B0604020202020204" charset="-79"/>
            </a:endParaRPr>
          </a:p>
        </p:txBody>
      </p: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xmlns="" id="{03512539-5A39-46F0-B5CC-7010B58FA6B3}"/>
              </a:ext>
            </a:extLst>
          </p:cNvPr>
          <p:cNvSpPr/>
          <p:nvPr/>
        </p:nvSpPr>
        <p:spPr>
          <a:xfrm>
            <a:off x="6692835" y="1875400"/>
            <a:ext cx="4410490" cy="1188132"/>
          </a:xfrm>
          <a:prstGeom prst="roundRect">
            <a:avLst>
              <a:gd name="adj" fmla="val 9260"/>
            </a:avLst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>
              <a:spcAft>
                <a:spcPts val="600"/>
              </a:spcAft>
            </a:pPr>
            <a:endParaRPr lang="ru-RU" sz="9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15480" y="89809"/>
            <a:ext cx="9829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Завершение переходного периода, связанного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внедрением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ЕНС</a:t>
            </a:r>
            <a:endParaRPr lang="ru-RU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519626"/>
              </p:ext>
            </p:extLst>
          </p:nvPr>
        </p:nvGraphicFramePr>
        <p:xfrm>
          <a:off x="6716314" y="4654453"/>
          <a:ext cx="454517" cy="480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0593"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Blip>
                          <a:blip r:embed="rId2"/>
                        </a:buBlip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7097236" y="4694425"/>
            <a:ext cx="4854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Автозаполнение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в учетных (бухгалтерских) системах и Личном кабинете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84085" y="3989598"/>
            <a:ext cx="4596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70450" algn="l"/>
                <a:tab pos="6860540" algn="l"/>
                <a:tab pos="7687309" algn="l"/>
              </a:tabLst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Для исключения ошибок, введены контрольные соотношения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88856" y="5447218"/>
            <a:ext cx="44751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70450" algn="l"/>
                <a:tab pos="6860540" algn="l"/>
                <a:tab pos="7687309" algn="l"/>
              </a:tabLst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Для ИП предусмотрено использование неквалифицированной электронной подписи, при отправке из Личного кабинета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024593"/>
              </p:ext>
            </p:extLst>
          </p:nvPr>
        </p:nvGraphicFramePr>
        <p:xfrm>
          <a:off x="6701577" y="4001096"/>
          <a:ext cx="454517" cy="467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339"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Blip>
                          <a:blip r:embed="rId2"/>
                        </a:buBlip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8706"/>
              </p:ext>
            </p:extLst>
          </p:nvPr>
        </p:nvGraphicFramePr>
        <p:xfrm>
          <a:off x="6722499" y="5405252"/>
          <a:ext cx="454517" cy="480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0593"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Blip>
                          <a:blip r:embed="rId2"/>
                        </a:buBlip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838319" y="2116465"/>
            <a:ext cx="4191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1 января 2024 года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можно представлять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ТОЛЬКО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уведомление об исчисленных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налогах. 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57993" y="3359007"/>
            <a:ext cx="4798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Уведомление подается по форме, утверждённой приказом ФНС России от 02.11.2022 № ЕД -7-8-/1047@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647660"/>
              </p:ext>
            </p:extLst>
          </p:nvPr>
        </p:nvGraphicFramePr>
        <p:xfrm>
          <a:off x="6686864" y="3321725"/>
          <a:ext cx="454517" cy="467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339"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Blip>
                          <a:blip r:embed="rId2"/>
                        </a:buBlip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63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58">
            <a:extLst>
              <a:ext uri="{FF2B5EF4-FFF2-40B4-BE49-F238E27FC236}">
                <a16:creationId xmlns:a16="http://schemas.microsoft.com/office/drawing/2014/main" xmlns="" id="{3881E4F2-7DB3-5BEC-8902-F44D31AEF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449381"/>
              </p:ext>
            </p:extLst>
          </p:nvPr>
        </p:nvGraphicFramePr>
        <p:xfrm>
          <a:off x="6261630" y="1240303"/>
          <a:ext cx="5229752" cy="83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BE1A92C9-8487-DE81-CDEB-6B5CD88C5906}"/>
              </a:ext>
            </a:extLst>
          </p:cNvPr>
          <p:cNvSpPr txBox="1">
            <a:spLocks/>
          </p:cNvSpPr>
          <p:nvPr/>
        </p:nvSpPr>
        <p:spPr>
          <a:xfrm>
            <a:off x="1604380" y="1096884"/>
            <a:ext cx="4244352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800" b="1" kern="1200" dirty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Сократилось количество ошибок</a:t>
            </a:r>
          </a:p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400" kern="1200" dirty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в начале 2023 года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- </a:t>
            </a:r>
            <a:r>
              <a:rPr lang="ru-RU" sz="1800" b="1" dirty="0">
                <a:solidFill>
                  <a:srgbClr val="ED7D3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13%</a:t>
            </a:r>
          </a:p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400" kern="1200" dirty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в</a:t>
            </a:r>
            <a:r>
              <a:rPr lang="ru-RU" sz="1400" kern="1200" dirty="0" smtClean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 сентябре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- </a:t>
            </a:r>
            <a:r>
              <a:rPr lang="ru-RU" sz="1800" b="1" dirty="0">
                <a:solidFill>
                  <a:srgbClr val="00B05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3,3 %</a:t>
            </a:r>
            <a:endParaRPr lang="ru-RU" sz="1800" dirty="0">
              <a:solidFill>
                <a:srgbClr val="00B050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BFD83D-5858-8427-900E-64D04D1D8F3F}"/>
              </a:ext>
            </a:extLst>
          </p:cNvPr>
          <p:cNvSpPr txBox="1"/>
          <p:nvPr/>
        </p:nvSpPr>
        <p:spPr>
          <a:xfrm>
            <a:off x="3587289" y="5713598"/>
            <a:ext cx="26282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kern="8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п</a:t>
            </a:r>
            <a:r>
              <a:rPr lang="ru-RU" sz="1600" kern="800" spc="-1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ользуются </a:t>
            </a:r>
            <a:r>
              <a:rPr lang="ru-RU" sz="1600" kern="8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платежками</a:t>
            </a:r>
          </a:p>
        </p:txBody>
      </p:sp>
      <p:sp>
        <p:nvSpPr>
          <p:cNvPr id="15" name="Поле 3">
            <a:extLst>
              <a:ext uri="{FF2B5EF4-FFF2-40B4-BE49-F238E27FC236}">
                <a16:creationId xmlns:a16="http://schemas.microsoft.com/office/drawing/2014/main" xmlns="" id="{D451B2C1-4DC8-93C1-07EB-24EE461B4AF7}"/>
              </a:ext>
            </a:extLst>
          </p:cNvPr>
          <p:cNvSpPr txBox="1"/>
          <p:nvPr/>
        </p:nvSpPr>
        <p:spPr bwMode="auto">
          <a:xfrm>
            <a:off x="1604380" y="5675254"/>
            <a:ext cx="1785777" cy="432792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square" lIns="0" tIns="0" rIns="0" bIns="0" rtlCol="0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Rubik Light" panose="020B0604020202020204" charset="-79"/>
              </a:rPr>
              <a:t>8,3 %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7BFD83D-5858-8427-900E-64D04D1D8F3F}"/>
              </a:ext>
            </a:extLst>
          </p:cNvPr>
          <p:cNvSpPr txBox="1"/>
          <p:nvPr/>
        </p:nvSpPr>
        <p:spPr>
          <a:xfrm>
            <a:off x="3587289" y="2789614"/>
            <a:ext cx="227425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kern="8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</a:t>
            </a:r>
            <a:r>
              <a:rPr lang="ru-RU" sz="1600" kern="800" spc="-1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дают </a:t>
            </a:r>
            <a:r>
              <a:rPr lang="ru-RU" sz="1600" kern="8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уведомления</a:t>
            </a:r>
          </a:p>
        </p:txBody>
      </p:sp>
      <p:sp>
        <p:nvSpPr>
          <p:cNvPr id="18" name="Поле 3">
            <a:extLst>
              <a:ext uri="{FF2B5EF4-FFF2-40B4-BE49-F238E27FC236}">
                <a16:creationId xmlns:a16="http://schemas.microsoft.com/office/drawing/2014/main" xmlns="" id="{D451B2C1-4DC8-93C1-07EB-24EE461B4AF7}"/>
              </a:ext>
            </a:extLst>
          </p:cNvPr>
          <p:cNvSpPr txBox="1"/>
          <p:nvPr/>
        </p:nvSpPr>
        <p:spPr bwMode="auto">
          <a:xfrm>
            <a:off x="1604380" y="2748380"/>
            <a:ext cx="1785777" cy="43279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square" lIns="0" tIns="0" rIns="0" bIns="0" rtlCol="0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Rubik Light" panose="020B0604020202020204" charset="-79"/>
              </a:rPr>
              <a:t>91,7 %</a:t>
            </a:r>
          </a:p>
        </p:txBody>
      </p:sp>
      <p:graphicFrame>
        <p:nvGraphicFramePr>
          <p:cNvPr id="20" name="Диаграмма 26">
            <a:extLst>
              <a:ext uri="{FF2B5EF4-FFF2-40B4-BE49-F238E27FC236}">
                <a16:creationId xmlns:a16="http://schemas.microsoft.com/office/drawing/2014/main" xmlns="" id="{1232378A-54A4-B2E3-E459-EFB15323F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194797"/>
              </p:ext>
            </p:extLst>
          </p:nvPr>
        </p:nvGraphicFramePr>
        <p:xfrm>
          <a:off x="6420036" y="2085473"/>
          <a:ext cx="6764847" cy="515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457250" y="101833"/>
            <a:ext cx="9427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Промежуточные итоги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переходного периода, связанного с внедрением ЕНС</a:t>
            </a:r>
            <a:endParaRPr lang="ru-RU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xmlns="" id="{7D80F7AB-1962-B4D3-D7C5-D7DD87D1AA25}"/>
              </a:ext>
            </a:extLst>
          </p:cNvPr>
          <p:cNvSpPr/>
          <p:nvPr/>
        </p:nvSpPr>
        <p:spPr>
          <a:xfrm flipH="1" flipV="1">
            <a:off x="3392588" y="3076701"/>
            <a:ext cx="3459495" cy="364944"/>
          </a:xfrm>
          <a:custGeom>
            <a:avLst/>
            <a:gdLst>
              <a:gd name="connsiteX0" fmla="*/ 1438275 w 1438275"/>
              <a:gd name="connsiteY0" fmla="*/ 466725 h 466725"/>
              <a:gd name="connsiteX1" fmla="*/ 1438275 w 1438275"/>
              <a:gd name="connsiteY1" fmla="*/ 466725 h 466725"/>
              <a:gd name="connsiteX2" fmla="*/ 466725 w 1438275"/>
              <a:gd name="connsiteY2" fmla="*/ 466725 h 466725"/>
              <a:gd name="connsiteX3" fmla="*/ 0 w 1438275"/>
              <a:gd name="connsiteY3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8275" h="466725">
                <a:moveTo>
                  <a:pt x="1438275" y="466725"/>
                </a:moveTo>
                <a:lnTo>
                  <a:pt x="1438275" y="466725"/>
                </a:lnTo>
                <a:lnTo>
                  <a:pt x="466725" y="46672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85000"/>
                <a:lumOff val="15000"/>
              </a:schemeClr>
            </a:solidFill>
            <a:tail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Freeform: Shape 14">
            <a:extLst>
              <a:ext uri="{FF2B5EF4-FFF2-40B4-BE49-F238E27FC236}">
                <a16:creationId xmlns:a16="http://schemas.microsoft.com/office/drawing/2014/main" xmlns="" id="{7D80F7AB-1962-B4D3-D7C5-D7DD87D1AA25}"/>
              </a:ext>
            </a:extLst>
          </p:cNvPr>
          <p:cNvSpPr/>
          <p:nvPr/>
        </p:nvSpPr>
        <p:spPr>
          <a:xfrm rot="10800000" flipV="1">
            <a:off x="3390156" y="5729231"/>
            <a:ext cx="4335930" cy="252514"/>
          </a:xfrm>
          <a:custGeom>
            <a:avLst/>
            <a:gdLst>
              <a:gd name="connsiteX0" fmla="*/ 1438275 w 1438275"/>
              <a:gd name="connsiteY0" fmla="*/ 466725 h 466725"/>
              <a:gd name="connsiteX1" fmla="*/ 1438275 w 1438275"/>
              <a:gd name="connsiteY1" fmla="*/ 466725 h 466725"/>
              <a:gd name="connsiteX2" fmla="*/ 466725 w 1438275"/>
              <a:gd name="connsiteY2" fmla="*/ 466725 h 466725"/>
              <a:gd name="connsiteX3" fmla="*/ 0 w 1438275"/>
              <a:gd name="connsiteY3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8275" h="466725">
                <a:moveTo>
                  <a:pt x="1438275" y="466725"/>
                </a:moveTo>
                <a:lnTo>
                  <a:pt x="1438275" y="466725"/>
                </a:lnTo>
                <a:lnTo>
                  <a:pt x="466725" y="46672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85000"/>
                <a:lumOff val="15000"/>
              </a:schemeClr>
            </a:solidFill>
            <a:tail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9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9">
            <a:extLst>
              <a:ext uri="{FF2B5EF4-FFF2-40B4-BE49-F238E27FC236}">
                <a16:creationId xmlns:a16="http://schemas.microsoft.com/office/drawing/2014/main" xmlns="" id="{9D2E94DA-EF2F-4D93-D409-576029C88713}"/>
              </a:ext>
            </a:extLst>
          </p:cNvPr>
          <p:cNvSpPr/>
          <p:nvPr/>
        </p:nvSpPr>
        <p:spPr>
          <a:xfrm>
            <a:off x="4301146" y="891259"/>
            <a:ext cx="3768437" cy="563629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0"/>
          </a:p>
        </p:txBody>
      </p:sp>
      <p:sp>
        <p:nvSpPr>
          <p:cNvPr id="4" name="Прямоугольник 3"/>
          <p:cNvSpPr/>
          <p:nvPr/>
        </p:nvSpPr>
        <p:spPr>
          <a:xfrm>
            <a:off x="968262" y="1030394"/>
            <a:ext cx="321699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488"/>
              </a:spcAft>
              <a:buClr>
                <a:srgbClr val="01BCFF"/>
              </a:buClr>
              <a:buSzPct val="120000"/>
            </a:pPr>
            <a:r>
              <a:rPr lang="ru-RU" sz="2000" b="1" dirty="0" smtClean="0">
                <a:latin typeface="Golos Text" panose="020B0604020202020204" charset="0"/>
                <a:ea typeface="Golos Text" panose="020B0604020202020204" charset="0"/>
              </a:rPr>
              <a:t>Ошибка</a:t>
            </a:r>
            <a:endParaRPr lang="ru-RU" sz="2000" b="1" dirty="0">
              <a:latin typeface="Golos Text" panose="020B0604020202020204" charset="0"/>
              <a:ea typeface="Golos Text" panose="020B0604020202020204" charset="0"/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xmlns="" id="{8A200135-F34D-B6B5-B99A-CB505BCFF190}"/>
              </a:ext>
            </a:extLst>
          </p:cNvPr>
          <p:cNvGrpSpPr/>
          <p:nvPr/>
        </p:nvGrpSpPr>
        <p:grpSpPr>
          <a:xfrm>
            <a:off x="433190" y="969842"/>
            <a:ext cx="333915" cy="445220"/>
            <a:chOff x="5817079" y="3057105"/>
            <a:chExt cx="557842" cy="743790"/>
          </a:xfrm>
          <a:solidFill>
            <a:srgbClr val="00B0F0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0434E13-9A99-115E-4151-3CBBF09A721D}"/>
                </a:ext>
              </a:extLst>
            </p:cNvPr>
            <p:cNvSpPr/>
            <p:nvPr/>
          </p:nvSpPr>
          <p:spPr>
            <a:xfrm>
              <a:off x="5956539" y="3327068"/>
              <a:ext cx="278922" cy="232440"/>
            </a:xfrm>
            <a:custGeom>
              <a:avLst/>
              <a:gdLst>
                <a:gd name="connsiteX0" fmla="*/ 4763 w 57150"/>
                <a:gd name="connsiteY0" fmla="*/ 0 h 47625"/>
                <a:gd name="connsiteX1" fmla="*/ 0 w 57150"/>
                <a:gd name="connsiteY1" fmla="*/ 4763 h 47625"/>
                <a:gd name="connsiteX2" fmla="*/ 4763 w 57150"/>
                <a:gd name="connsiteY2" fmla="*/ 9525 h 47625"/>
                <a:gd name="connsiteX3" fmla="*/ 52388 w 57150"/>
                <a:gd name="connsiteY3" fmla="*/ 9525 h 47625"/>
                <a:gd name="connsiteX4" fmla="*/ 57150 w 57150"/>
                <a:gd name="connsiteY4" fmla="*/ 4763 h 47625"/>
                <a:gd name="connsiteX5" fmla="*/ 52388 w 57150"/>
                <a:gd name="connsiteY5" fmla="*/ 0 h 47625"/>
                <a:gd name="connsiteX6" fmla="*/ 4763 w 57150"/>
                <a:gd name="connsiteY6" fmla="*/ 0 h 47625"/>
                <a:gd name="connsiteX7" fmla="*/ 0 w 57150"/>
                <a:gd name="connsiteY7" fmla="*/ 23813 h 47625"/>
                <a:gd name="connsiteX8" fmla="*/ 4763 w 57150"/>
                <a:gd name="connsiteY8" fmla="*/ 19050 h 47625"/>
                <a:gd name="connsiteX9" fmla="*/ 52388 w 57150"/>
                <a:gd name="connsiteY9" fmla="*/ 19050 h 47625"/>
                <a:gd name="connsiteX10" fmla="*/ 57150 w 57150"/>
                <a:gd name="connsiteY10" fmla="*/ 23813 h 47625"/>
                <a:gd name="connsiteX11" fmla="*/ 52388 w 57150"/>
                <a:gd name="connsiteY11" fmla="*/ 28575 h 47625"/>
                <a:gd name="connsiteX12" fmla="*/ 4763 w 57150"/>
                <a:gd name="connsiteY12" fmla="*/ 28575 h 47625"/>
                <a:gd name="connsiteX13" fmla="*/ 0 w 57150"/>
                <a:gd name="connsiteY13" fmla="*/ 23813 h 47625"/>
                <a:gd name="connsiteX14" fmla="*/ 0 w 57150"/>
                <a:gd name="connsiteY14" fmla="*/ 42863 h 47625"/>
                <a:gd name="connsiteX15" fmla="*/ 4763 w 57150"/>
                <a:gd name="connsiteY15" fmla="*/ 38100 h 47625"/>
                <a:gd name="connsiteX16" fmla="*/ 23813 w 57150"/>
                <a:gd name="connsiteY16" fmla="*/ 38100 h 47625"/>
                <a:gd name="connsiteX17" fmla="*/ 28575 w 57150"/>
                <a:gd name="connsiteY17" fmla="*/ 42863 h 47625"/>
                <a:gd name="connsiteX18" fmla="*/ 23813 w 57150"/>
                <a:gd name="connsiteY18" fmla="*/ 47625 h 47625"/>
                <a:gd name="connsiteX19" fmla="*/ 4763 w 57150"/>
                <a:gd name="connsiteY19" fmla="*/ 47625 h 47625"/>
                <a:gd name="connsiteX20" fmla="*/ 0 w 57150"/>
                <a:gd name="connsiteY20" fmla="*/ 4286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47625">
                  <a:moveTo>
                    <a:pt x="4763" y="0"/>
                  </a:moveTo>
                  <a:cubicBezTo>
                    <a:pt x="2132" y="0"/>
                    <a:pt x="0" y="2132"/>
                    <a:pt x="0" y="4763"/>
                  </a:cubicBezTo>
                  <a:cubicBezTo>
                    <a:pt x="0" y="7393"/>
                    <a:pt x="2132" y="9525"/>
                    <a:pt x="4763" y="9525"/>
                  </a:cubicBezTo>
                  <a:lnTo>
                    <a:pt x="52388" y="9525"/>
                  </a:lnTo>
                  <a:cubicBezTo>
                    <a:pt x="55018" y="9525"/>
                    <a:pt x="57150" y="7393"/>
                    <a:pt x="57150" y="4763"/>
                  </a:cubicBezTo>
                  <a:cubicBezTo>
                    <a:pt x="57150" y="2132"/>
                    <a:pt x="55018" y="0"/>
                    <a:pt x="52388" y="0"/>
                  </a:cubicBezTo>
                  <a:lnTo>
                    <a:pt x="4763" y="0"/>
                  </a:lnTo>
                  <a:close/>
                  <a:moveTo>
                    <a:pt x="0" y="23813"/>
                  </a:moveTo>
                  <a:cubicBezTo>
                    <a:pt x="0" y="21182"/>
                    <a:pt x="2132" y="19050"/>
                    <a:pt x="4763" y="19050"/>
                  </a:cubicBezTo>
                  <a:lnTo>
                    <a:pt x="52388" y="19050"/>
                  </a:lnTo>
                  <a:cubicBezTo>
                    <a:pt x="55018" y="19050"/>
                    <a:pt x="57150" y="21182"/>
                    <a:pt x="57150" y="23813"/>
                  </a:cubicBezTo>
                  <a:cubicBezTo>
                    <a:pt x="57150" y="26443"/>
                    <a:pt x="55018" y="28575"/>
                    <a:pt x="52388" y="28575"/>
                  </a:cubicBezTo>
                  <a:lnTo>
                    <a:pt x="4763" y="28575"/>
                  </a:lnTo>
                  <a:cubicBezTo>
                    <a:pt x="2132" y="28575"/>
                    <a:pt x="0" y="26443"/>
                    <a:pt x="0" y="23813"/>
                  </a:cubicBezTo>
                  <a:close/>
                  <a:moveTo>
                    <a:pt x="0" y="42863"/>
                  </a:moveTo>
                  <a:cubicBezTo>
                    <a:pt x="0" y="40232"/>
                    <a:pt x="2132" y="38100"/>
                    <a:pt x="4763" y="38100"/>
                  </a:cubicBezTo>
                  <a:lnTo>
                    <a:pt x="23813" y="38100"/>
                  </a:lnTo>
                  <a:cubicBezTo>
                    <a:pt x="26443" y="38100"/>
                    <a:pt x="28575" y="40232"/>
                    <a:pt x="28575" y="42863"/>
                  </a:cubicBezTo>
                  <a:cubicBezTo>
                    <a:pt x="28575" y="45493"/>
                    <a:pt x="26443" y="47625"/>
                    <a:pt x="23813" y="47625"/>
                  </a:cubicBezTo>
                  <a:lnTo>
                    <a:pt x="4763" y="47625"/>
                  </a:lnTo>
                  <a:cubicBezTo>
                    <a:pt x="2132" y="47625"/>
                    <a:pt x="0" y="45493"/>
                    <a:pt x="0" y="4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  <a:latin typeface="Golos Tex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52F6436-8056-BFFB-E4C4-65915C7C264C}"/>
                </a:ext>
              </a:extLst>
            </p:cNvPr>
            <p:cNvSpPr/>
            <p:nvPr/>
          </p:nvSpPr>
          <p:spPr>
            <a:xfrm>
              <a:off x="5817079" y="3057105"/>
              <a:ext cx="557842" cy="743790"/>
            </a:xfrm>
            <a:custGeom>
              <a:avLst/>
              <a:gdLst>
                <a:gd name="connsiteX0" fmla="*/ 71438 w 114300"/>
                <a:gd name="connsiteY0" fmla="*/ 0 h 152400"/>
                <a:gd name="connsiteX1" fmla="*/ 19050 w 114300"/>
                <a:gd name="connsiteY1" fmla="*/ 0 h 152400"/>
                <a:gd name="connsiteX2" fmla="*/ 0 w 114300"/>
                <a:gd name="connsiteY2" fmla="*/ 19050 h 152400"/>
                <a:gd name="connsiteX3" fmla="*/ 0 w 114300"/>
                <a:gd name="connsiteY3" fmla="*/ 133350 h 152400"/>
                <a:gd name="connsiteX4" fmla="*/ 19050 w 114300"/>
                <a:gd name="connsiteY4" fmla="*/ 152400 h 152400"/>
                <a:gd name="connsiteX5" fmla="*/ 95250 w 114300"/>
                <a:gd name="connsiteY5" fmla="*/ 152400 h 152400"/>
                <a:gd name="connsiteX6" fmla="*/ 114300 w 114300"/>
                <a:gd name="connsiteY6" fmla="*/ 133350 h 152400"/>
                <a:gd name="connsiteX7" fmla="*/ 114300 w 114300"/>
                <a:gd name="connsiteY7" fmla="*/ 42863 h 152400"/>
                <a:gd name="connsiteX8" fmla="*/ 71438 w 114300"/>
                <a:gd name="connsiteY8" fmla="*/ 0 h 152400"/>
                <a:gd name="connsiteX9" fmla="*/ 71438 w 114300"/>
                <a:gd name="connsiteY9" fmla="*/ 9525 h 152400"/>
                <a:gd name="connsiteX10" fmla="*/ 71438 w 114300"/>
                <a:gd name="connsiteY10" fmla="*/ 28575 h 152400"/>
                <a:gd name="connsiteX11" fmla="*/ 85725 w 114300"/>
                <a:gd name="connsiteY11" fmla="*/ 42863 h 152400"/>
                <a:gd name="connsiteX12" fmla="*/ 104775 w 114300"/>
                <a:gd name="connsiteY12" fmla="*/ 42863 h 152400"/>
                <a:gd name="connsiteX13" fmla="*/ 104775 w 114300"/>
                <a:gd name="connsiteY13" fmla="*/ 133350 h 152400"/>
                <a:gd name="connsiteX14" fmla="*/ 95250 w 114300"/>
                <a:gd name="connsiteY14" fmla="*/ 142875 h 152400"/>
                <a:gd name="connsiteX15" fmla="*/ 19050 w 114300"/>
                <a:gd name="connsiteY15" fmla="*/ 142875 h 152400"/>
                <a:gd name="connsiteX16" fmla="*/ 9525 w 114300"/>
                <a:gd name="connsiteY16" fmla="*/ 133350 h 152400"/>
                <a:gd name="connsiteX17" fmla="*/ 9525 w 114300"/>
                <a:gd name="connsiteY17" fmla="*/ 19050 h 152400"/>
                <a:gd name="connsiteX18" fmla="*/ 19050 w 114300"/>
                <a:gd name="connsiteY18" fmla="*/ 9525 h 152400"/>
                <a:gd name="connsiteX19" fmla="*/ 71438 w 114300"/>
                <a:gd name="connsiteY19" fmla="*/ 95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152400">
                  <a:moveTo>
                    <a:pt x="71438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95250" y="152400"/>
                  </a:lnTo>
                  <a:cubicBezTo>
                    <a:pt x="105771" y="152400"/>
                    <a:pt x="114300" y="143871"/>
                    <a:pt x="114300" y="133350"/>
                  </a:cubicBezTo>
                  <a:lnTo>
                    <a:pt x="114300" y="42863"/>
                  </a:lnTo>
                  <a:lnTo>
                    <a:pt x="71438" y="0"/>
                  </a:lnTo>
                  <a:close/>
                  <a:moveTo>
                    <a:pt x="71438" y="9525"/>
                  </a:moveTo>
                  <a:lnTo>
                    <a:pt x="71438" y="28575"/>
                  </a:lnTo>
                  <a:cubicBezTo>
                    <a:pt x="71438" y="36466"/>
                    <a:pt x="77834" y="42863"/>
                    <a:pt x="85725" y="42863"/>
                  </a:cubicBezTo>
                  <a:lnTo>
                    <a:pt x="104775" y="42863"/>
                  </a:lnTo>
                  <a:lnTo>
                    <a:pt x="104775" y="133350"/>
                  </a:lnTo>
                  <a:cubicBezTo>
                    <a:pt x="104775" y="138611"/>
                    <a:pt x="100511" y="142875"/>
                    <a:pt x="95250" y="142875"/>
                  </a:cubicBezTo>
                  <a:lnTo>
                    <a:pt x="19050" y="142875"/>
                  </a:lnTo>
                  <a:cubicBezTo>
                    <a:pt x="13789" y="142875"/>
                    <a:pt x="9525" y="138611"/>
                    <a:pt x="9525" y="133350"/>
                  </a:cubicBezTo>
                  <a:lnTo>
                    <a:pt x="9525" y="19050"/>
                  </a:lnTo>
                  <a:cubicBezTo>
                    <a:pt x="9525" y="13789"/>
                    <a:pt x="13789" y="9525"/>
                    <a:pt x="19050" y="9525"/>
                  </a:cubicBezTo>
                  <a:lnTo>
                    <a:pt x="71438" y="9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  <a:latin typeface="Golos Tex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00FB81-C3A1-0087-99FE-1741125B6FD7}"/>
              </a:ext>
            </a:extLst>
          </p:cNvPr>
          <p:cNvSpPr txBox="1"/>
          <p:nvPr/>
        </p:nvSpPr>
        <p:spPr>
          <a:xfrm>
            <a:off x="5187357" y="1030394"/>
            <a:ext cx="2079610" cy="5565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488"/>
              </a:spcAft>
              <a:buClr>
                <a:srgbClr val="01BCFF"/>
              </a:buClr>
              <a:buSzPct val="120000"/>
            </a:pPr>
            <a:r>
              <a:rPr lang="ru-RU" sz="2000" b="1" dirty="0">
                <a:latin typeface="Golos Text" panose="020B0604020202020204" charset="0"/>
                <a:ea typeface="Golos Text" panose="020B0604020202020204" charset="0"/>
              </a:rPr>
              <a:t>Последствия</a:t>
            </a:r>
          </a:p>
          <a:p>
            <a:pPr>
              <a:spcAft>
                <a:spcPts val="488"/>
              </a:spcAft>
            </a:pPr>
            <a:endParaRPr lang="ru-RU" sz="1200" b="1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00FB81-C3A1-0087-99FE-1741125B6FD7}"/>
              </a:ext>
            </a:extLst>
          </p:cNvPr>
          <p:cNvSpPr txBox="1"/>
          <p:nvPr/>
        </p:nvSpPr>
        <p:spPr>
          <a:xfrm>
            <a:off x="8955794" y="891259"/>
            <a:ext cx="2228121" cy="5565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488"/>
              </a:spcAft>
              <a:buClr>
                <a:srgbClr val="01BCFF"/>
              </a:buClr>
              <a:buSzPct val="120000"/>
            </a:pPr>
            <a:r>
              <a:rPr lang="ru-RU" sz="2000" b="1" dirty="0">
                <a:latin typeface="Golos Text" panose="020B0604020202020204" charset="0"/>
                <a:ea typeface="Golos Text" panose="020B0604020202020204" charset="0"/>
              </a:rPr>
              <a:t>Что делать? </a:t>
            </a:r>
          </a:p>
          <a:p>
            <a:pPr>
              <a:spcAft>
                <a:spcPts val="488"/>
              </a:spcAft>
            </a:pPr>
            <a:endParaRPr lang="ru-RU" sz="1200" b="1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0717" y="1839931"/>
            <a:ext cx="33022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не указаны или указаны несуществующие обязательные реквизиты (КБК, ОКТМО, КПП, период и </a:t>
            </a:r>
            <a:r>
              <a:rPr lang="ru-RU" sz="1600" dirty="0" err="1">
                <a:latin typeface="Golos Text" panose="020B0604020202020204" charset="0"/>
                <a:ea typeface="Golos Text" panose="020B0604020202020204" charset="0"/>
              </a:rPr>
              <a:t>т.д</a:t>
            </a: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83684" y="4398247"/>
            <a:ext cx="330225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указаны неверные реквизиты (КБК, ОКТМО, КПП, период, сумма)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191689" y="1848599"/>
            <a:ext cx="330225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подать новое уведомление с корректными  реквизитами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18825" y="1839931"/>
            <a:ext cx="3454023" cy="176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уведомление не пройдет контроль и не будет принято налоговым органом</a:t>
            </a:r>
          </a:p>
          <a:p>
            <a:pPr>
              <a:spcBef>
                <a:spcPts val="300"/>
              </a:spcBef>
              <a:buClr>
                <a:srgbClr val="01BCFF"/>
              </a:buClr>
              <a:buSzPct val="120000"/>
            </a:pPr>
            <a:endParaRPr lang="ru-RU" sz="1400" dirty="0">
              <a:latin typeface="Golos Text" panose="020B0604020202020204" charset="0"/>
              <a:ea typeface="Golos Text" panose="020B0604020202020204" charset="0"/>
            </a:endParaRPr>
          </a:p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деньги не будут распределены по бюджетам, что приведет к начислению пени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29773" y="4408706"/>
            <a:ext cx="345402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сформируется начисление с неверными реквизитами, с последующим его погашением из ЕНП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94688" y="4398247"/>
            <a:ext cx="3454023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«обнулить» старое уведомление (повторить реквизиты, а в сумме указать «0») и подать новое с верными реквизитами. Если ошибка в сумме повторите реквизиты, а в сумме указать верное значение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32195" y="203528"/>
            <a:ext cx="9427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Ошибки в уведомлении и их последствия</a:t>
            </a:r>
            <a:endParaRPr lang="ru-RU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AB973709-4A3A-3845-C3A1-52905640EC34}"/>
              </a:ext>
            </a:extLst>
          </p:cNvPr>
          <p:cNvSpPr/>
          <p:nvPr/>
        </p:nvSpPr>
        <p:spPr>
          <a:xfrm>
            <a:off x="2846864" y="2185489"/>
            <a:ext cx="3104909" cy="4672511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03512539-5A39-46F0-B5CC-7010B58FA6B3}"/>
              </a:ext>
            </a:extLst>
          </p:cNvPr>
          <p:cNvSpPr/>
          <p:nvPr/>
        </p:nvSpPr>
        <p:spPr>
          <a:xfrm>
            <a:off x="240997" y="2200556"/>
            <a:ext cx="2382395" cy="2632789"/>
          </a:xfrm>
          <a:prstGeom prst="roundRect">
            <a:avLst>
              <a:gd name="adj" fmla="val 9260"/>
            </a:avLst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п.5 ст. </a:t>
            </a:r>
            <a:r>
              <a:rPr lang="ru-RU" sz="1400" b="1" smtClean="0">
                <a:solidFill>
                  <a:schemeClr val="tx1">
                    <a:lumMod val="75000"/>
                  </a:schemeClr>
                </a:solidFill>
              </a:rPr>
              <a:t>11.3 НК РФ </a:t>
            </a:r>
            <a:endParaRPr lang="ru-RU" sz="1400" b="1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</a:rPr>
              <a:t>обязательность камеральной налоговой проверки по декларациям на уменьшение при срабатывании контрольных соотношений</a:t>
            </a: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tx1">
                  <a:lumMod val="75000"/>
                </a:schemeClr>
              </a:solidFill>
            </a:endParaRPr>
          </a:p>
          <a:p>
            <a:pPr algn="r">
              <a:spcAft>
                <a:spcPts val="600"/>
              </a:spcAft>
            </a:pPr>
            <a:r>
              <a:rPr lang="ru-RU" sz="900" b="1" dirty="0">
                <a:solidFill>
                  <a:schemeClr val="tx1">
                    <a:lumMod val="75000"/>
                  </a:schemeClr>
                </a:solidFill>
              </a:rPr>
              <a:t>С 1 октября 2023</a:t>
            </a: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bg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9DE7357-D0CD-4969-9920-13BE349775A5}"/>
              </a:ext>
            </a:extLst>
          </p:cNvPr>
          <p:cNvSpPr/>
          <p:nvPr/>
        </p:nvSpPr>
        <p:spPr>
          <a:xfrm>
            <a:off x="893332" y="1306894"/>
            <a:ext cx="3216991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buClr>
                <a:srgbClr val="01BCFF"/>
              </a:buClr>
              <a:buSzPct val="120000"/>
            </a:pPr>
            <a:r>
              <a:rPr lang="ru-RU" sz="2000" b="1" dirty="0">
                <a:latin typeface="Golos Text" panose="020B0604020202020204" charset="0"/>
                <a:ea typeface="Golos Text" panose="020B0604020202020204" charset="0"/>
              </a:rPr>
              <a:t>Ошиблись в сумме. </a:t>
            </a:r>
          </a:p>
          <a:p>
            <a:pPr>
              <a:spcBef>
                <a:spcPts val="300"/>
              </a:spcBef>
              <a:buClr>
                <a:srgbClr val="01BCFF"/>
              </a:buClr>
              <a:buSzPct val="120000"/>
            </a:pPr>
            <a:r>
              <a:rPr lang="ru-RU" sz="2000" b="1" dirty="0">
                <a:latin typeface="Golos Text" panose="020B0604020202020204" charset="0"/>
                <a:ea typeface="Golos Text" panose="020B0604020202020204" charset="0"/>
              </a:rPr>
              <a:t>Что делать?</a:t>
            </a:r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xmlns="" id="{7E7453C1-E043-4713-8A3B-91A956DFC65C}"/>
              </a:ext>
            </a:extLst>
          </p:cNvPr>
          <p:cNvGrpSpPr/>
          <p:nvPr/>
        </p:nvGrpSpPr>
        <p:grpSpPr>
          <a:xfrm>
            <a:off x="358260" y="1246342"/>
            <a:ext cx="333915" cy="445220"/>
            <a:chOff x="5817079" y="3057105"/>
            <a:chExt cx="557842" cy="743790"/>
          </a:xfrm>
          <a:solidFill>
            <a:srgbClr val="00B0F0"/>
          </a:solidFill>
        </p:grpSpPr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xmlns="" id="{A7818E53-1CEC-4293-B18B-811C831E23E0}"/>
                </a:ext>
              </a:extLst>
            </p:cNvPr>
            <p:cNvSpPr/>
            <p:nvPr/>
          </p:nvSpPr>
          <p:spPr>
            <a:xfrm>
              <a:off x="5956539" y="3327068"/>
              <a:ext cx="278922" cy="232440"/>
            </a:xfrm>
            <a:custGeom>
              <a:avLst/>
              <a:gdLst>
                <a:gd name="connsiteX0" fmla="*/ 4763 w 57150"/>
                <a:gd name="connsiteY0" fmla="*/ 0 h 47625"/>
                <a:gd name="connsiteX1" fmla="*/ 0 w 57150"/>
                <a:gd name="connsiteY1" fmla="*/ 4763 h 47625"/>
                <a:gd name="connsiteX2" fmla="*/ 4763 w 57150"/>
                <a:gd name="connsiteY2" fmla="*/ 9525 h 47625"/>
                <a:gd name="connsiteX3" fmla="*/ 52388 w 57150"/>
                <a:gd name="connsiteY3" fmla="*/ 9525 h 47625"/>
                <a:gd name="connsiteX4" fmla="*/ 57150 w 57150"/>
                <a:gd name="connsiteY4" fmla="*/ 4763 h 47625"/>
                <a:gd name="connsiteX5" fmla="*/ 52388 w 57150"/>
                <a:gd name="connsiteY5" fmla="*/ 0 h 47625"/>
                <a:gd name="connsiteX6" fmla="*/ 4763 w 57150"/>
                <a:gd name="connsiteY6" fmla="*/ 0 h 47625"/>
                <a:gd name="connsiteX7" fmla="*/ 0 w 57150"/>
                <a:gd name="connsiteY7" fmla="*/ 23813 h 47625"/>
                <a:gd name="connsiteX8" fmla="*/ 4763 w 57150"/>
                <a:gd name="connsiteY8" fmla="*/ 19050 h 47625"/>
                <a:gd name="connsiteX9" fmla="*/ 52388 w 57150"/>
                <a:gd name="connsiteY9" fmla="*/ 19050 h 47625"/>
                <a:gd name="connsiteX10" fmla="*/ 57150 w 57150"/>
                <a:gd name="connsiteY10" fmla="*/ 23813 h 47625"/>
                <a:gd name="connsiteX11" fmla="*/ 52388 w 57150"/>
                <a:gd name="connsiteY11" fmla="*/ 28575 h 47625"/>
                <a:gd name="connsiteX12" fmla="*/ 4763 w 57150"/>
                <a:gd name="connsiteY12" fmla="*/ 28575 h 47625"/>
                <a:gd name="connsiteX13" fmla="*/ 0 w 57150"/>
                <a:gd name="connsiteY13" fmla="*/ 23813 h 47625"/>
                <a:gd name="connsiteX14" fmla="*/ 0 w 57150"/>
                <a:gd name="connsiteY14" fmla="*/ 42863 h 47625"/>
                <a:gd name="connsiteX15" fmla="*/ 4763 w 57150"/>
                <a:gd name="connsiteY15" fmla="*/ 38100 h 47625"/>
                <a:gd name="connsiteX16" fmla="*/ 23813 w 57150"/>
                <a:gd name="connsiteY16" fmla="*/ 38100 h 47625"/>
                <a:gd name="connsiteX17" fmla="*/ 28575 w 57150"/>
                <a:gd name="connsiteY17" fmla="*/ 42863 h 47625"/>
                <a:gd name="connsiteX18" fmla="*/ 23813 w 57150"/>
                <a:gd name="connsiteY18" fmla="*/ 47625 h 47625"/>
                <a:gd name="connsiteX19" fmla="*/ 4763 w 57150"/>
                <a:gd name="connsiteY19" fmla="*/ 47625 h 47625"/>
                <a:gd name="connsiteX20" fmla="*/ 0 w 57150"/>
                <a:gd name="connsiteY20" fmla="*/ 4286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47625">
                  <a:moveTo>
                    <a:pt x="4763" y="0"/>
                  </a:moveTo>
                  <a:cubicBezTo>
                    <a:pt x="2132" y="0"/>
                    <a:pt x="0" y="2132"/>
                    <a:pt x="0" y="4763"/>
                  </a:cubicBezTo>
                  <a:cubicBezTo>
                    <a:pt x="0" y="7393"/>
                    <a:pt x="2132" y="9525"/>
                    <a:pt x="4763" y="9525"/>
                  </a:cubicBezTo>
                  <a:lnTo>
                    <a:pt x="52388" y="9525"/>
                  </a:lnTo>
                  <a:cubicBezTo>
                    <a:pt x="55018" y="9525"/>
                    <a:pt x="57150" y="7393"/>
                    <a:pt x="57150" y="4763"/>
                  </a:cubicBezTo>
                  <a:cubicBezTo>
                    <a:pt x="57150" y="2132"/>
                    <a:pt x="55018" y="0"/>
                    <a:pt x="52388" y="0"/>
                  </a:cubicBezTo>
                  <a:lnTo>
                    <a:pt x="4763" y="0"/>
                  </a:lnTo>
                  <a:close/>
                  <a:moveTo>
                    <a:pt x="0" y="23813"/>
                  </a:moveTo>
                  <a:cubicBezTo>
                    <a:pt x="0" y="21182"/>
                    <a:pt x="2132" y="19050"/>
                    <a:pt x="4763" y="19050"/>
                  </a:cubicBezTo>
                  <a:lnTo>
                    <a:pt x="52388" y="19050"/>
                  </a:lnTo>
                  <a:cubicBezTo>
                    <a:pt x="55018" y="19050"/>
                    <a:pt x="57150" y="21182"/>
                    <a:pt x="57150" y="23813"/>
                  </a:cubicBezTo>
                  <a:cubicBezTo>
                    <a:pt x="57150" y="26443"/>
                    <a:pt x="55018" y="28575"/>
                    <a:pt x="52388" y="28575"/>
                  </a:cubicBezTo>
                  <a:lnTo>
                    <a:pt x="4763" y="28575"/>
                  </a:lnTo>
                  <a:cubicBezTo>
                    <a:pt x="2132" y="28575"/>
                    <a:pt x="0" y="26443"/>
                    <a:pt x="0" y="23813"/>
                  </a:cubicBezTo>
                  <a:close/>
                  <a:moveTo>
                    <a:pt x="0" y="42863"/>
                  </a:moveTo>
                  <a:cubicBezTo>
                    <a:pt x="0" y="40232"/>
                    <a:pt x="2132" y="38100"/>
                    <a:pt x="4763" y="38100"/>
                  </a:cubicBezTo>
                  <a:lnTo>
                    <a:pt x="23813" y="38100"/>
                  </a:lnTo>
                  <a:cubicBezTo>
                    <a:pt x="26443" y="38100"/>
                    <a:pt x="28575" y="40232"/>
                    <a:pt x="28575" y="42863"/>
                  </a:cubicBezTo>
                  <a:cubicBezTo>
                    <a:pt x="28575" y="45493"/>
                    <a:pt x="26443" y="47625"/>
                    <a:pt x="23813" y="47625"/>
                  </a:cubicBezTo>
                  <a:lnTo>
                    <a:pt x="4763" y="47625"/>
                  </a:lnTo>
                  <a:cubicBezTo>
                    <a:pt x="2132" y="47625"/>
                    <a:pt x="0" y="45493"/>
                    <a:pt x="0" y="4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  <a:latin typeface="Golos Text"/>
              </a:endParaRPr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xmlns="" id="{7A0F64F9-F41A-40AF-897E-7235360A05C3}"/>
                </a:ext>
              </a:extLst>
            </p:cNvPr>
            <p:cNvSpPr/>
            <p:nvPr/>
          </p:nvSpPr>
          <p:spPr>
            <a:xfrm>
              <a:off x="5817079" y="3057105"/>
              <a:ext cx="557842" cy="743790"/>
            </a:xfrm>
            <a:custGeom>
              <a:avLst/>
              <a:gdLst>
                <a:gd name="connsiteX0" fmla="*/ 71438 w 114300"/>
                <a:gd name="connsiteY0" fmla="*/ 0 h 152400"/>
                <a:gd name="connsiteX1" fmla="*/ 19050 w 114300"/>
                <a:gd name="connsiteY1" fmla="*/ 0 h 152400"/>
                <a:gd name="connsiteX2" fmla="*/ 0 w 114300"/>
                <a:gd name="connsiteY2" fmla="*/ 19050 h 152400"/>
                <a:gd name="connsiteX3" fmla="*/ 0 w 114300"/>
                <a:gd name="connsiteY3" fmla="*/ 133350 h 152400"/>
                <a:gd name="connsiteX4" fmla="*/ 19050 w 114300"/>
                <a:gd name="connsiteY4" fmla="*/ 152400 h 152400"/>
                <a:gd name="connsiteX5" fmla="*/ 95250 w 114300"/>
                <a:gd name="connsiteY5" fmla="*/ 152400 h 152400"/>
                <a:gd name="connsiteX6" fmla="*/ 114300 w 114300"/>
                <a:gd name="connsiteY6" fmla="*/ 133350 h 152400"/>
                <a:gd name="connsiteX7" fmla="*/ 114300 w 114300"/>
                <a:gd name="connsiteY7" fmla="*/ 42863 h 152400"/>
                <a:gd name="connsiteX8" fmla="*/ 71438 w 114300"/>
                <a:gd name="connsiteY8" fmla="*/ 0 h 152400"/>
                <a:gd name="connsiteX9" fmla="*/ 71438 w 114300"/>
                <a:gd name="connsiteY9" fmla="*/ 9525 h 152400"/>
                <a:gd name="connsiteX10" fmla="*/ 71438 w 114300"/>
                <a:gd name="connsiteY10" fmla="*/ 28575 h 152400"/>
                <a:gd name="connsiteX11" fmla="*/ 85725 w 114300"/>
                <a:gd name="connsiteY11" fmla="*/ 42863 h 152400"/>
                <a:gd name="connsiteX12" fmla="*/ 104775 w 114300"/>
                <a:gd name="connsiteY12" fmla="*/ 42863 h 152400"/>
                <a:gd name="connsiteX13" fmla="*/ 104775 w 114300"/>
                <a:gd name="connsiteY13" fmla="*/ 133350 h 152400"/>
                <a:gd name="connsiteX14" fmla="*/ 95250 w 114300"/>
                <a:gd name="connsiteY14" fmla="*/ 142875 h 152400"/>
                <a:gd name="connsiteX15" fmla="*/ 19050 w 114300"/>
                <a:gd name="connsiteY15" fmla="*/ 142875 h 152400"/>
                <a:gd name="connsiteX16" fmla="*/ 9525 w 114300"/>
                <a:gd name="connsiteY16" fmla="*/ 133350 h 152400"/>
                <a:gd name="connsiteX17" fmla="*/ 9525 w 114300"/>
                <a:gd name="connsiteY17" fmla="*/ 19050 h 152400"/>
                <a:gd name="connsiteX18" fmla="*/ 19050 w 114300"/>
                <a:gd name="connsiteY18" fmla="*/ 9525 h 152400"/>
                <a:gd name="connsiteX19" fmla="*/ 71438 w 114300"/>
                <a:gd name="connsiteY19" fmla="*/ 95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152400">
                  <a:moveTo>
                    <a:pt x="71438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95250" y="152400"/>
                  </a:lnTo>
                  <a:cubicBezTo>
                    <a:pt x="105771" y="152400"/>
                    <a:pt x="114300" y="143871"/>
                    <a:pt x="114300" y="133350"/>
                  </a:cubicBezTo>
                  <a:lnTo>
                    <a:pt x="114300" y="42863"/>
                  </a:lnTo>
                  <a:lnTo>
                    <a:pt x="71438" y="0"/>
                  </a:lnTo>
                  <a:close/>
                  <a:moveTo>
                    <a:pt x="71438" y="9525"/>
                  </a:moveTo>
                  <a:lnTo>
                    <a:pt x="71438" y="28575"/>
                  </a:lnTo>
                  <a:cubicBezTo>
                    <a:pt x="71438" y="36466"/>
                    <a:pt x="77834" y="42863"/>
                    <a:pt x="85725" y="42863"/>
                  </a:cubicBezTo>
                  <a:lnTo>
                    <a:pt x="104775" y="42863"/>
                  </a:lnTo>
                  <a:lnTo>
                    <a:pt x="104775" y="133350"/>
                  </a:lnTo>
                  <a:cubicBezTo>
                    <a:pt x="104775" y="138611"/>
                    <a:pt x="100511" y="142875"/>
                    <a:pt x="95250" y="142875"/>
                  </a:cubicBezTo>
                  <a:lnTo>
                    <a:pt x="19050" y="142875"/>
                  </a:lnTo>
                  <a:cubicBezTo>
                    <a:pt x="13789" y="142875"/>
                    <a:pt x="9525" y="138611"/>
                    <a:pt x="9525" y="133350"/>
                  </a:cubicBezTo>
                  <a:lnTo>
                    <a:pt x="9525" y="19050"/>
                  </a:lnTo>
                  <a:cubicBezTo>
                    <a:pt x="9525" y="13789"/>
                    <a:pt x="13789" y="9525"/>
                    <a:pt x="19050" y="9525"/>
                  </a:cubicBezTo>
                  <a:lnTo>
                    <a:pt x="71438" y="9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  <a:latin typeface="Golos Text"/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1C934DC-CD19-4C59-83F6-C73AAFDA43D1}"/>
              </a:ext>
            </a:extLst>
          </p:cNvPr>
          <p:cNvSpPr/>
          <p:nvPr/>
        </p:nvSpPr>
        <p:spPr>
          <a:xfrm>
            <a:off x="3391863" y="2239350"/>
            <a:ext cx="2488113" cy="7155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уточнить сумму к </a:t>
            </a:r>
            <a:r>
              <a:rPr lang="ru-RU" sz="1400" b="1" dirty="0">
                <a:latin typeface="Golos Text" panose="020B0604020202020204" charset="0"/>
                <a:ea typeface="Golos Text" panose="020B0604020202020204" charset="0"/>
              </a:rPr>
              <a:t>увеличению</a:t>
            </a:r>
          </a:p>
          <a:p>
            <a:pPr>
              <a:spcBef>
                <a:spcPts val="300"/>
              </a:spcBef>
              <a:buClr>
                <a:srgbClr val="01BCFF"/>
              </a:buClr>
              <a:buSzPct val="120000"/>
            </a:pP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EE71996-122C-45D2-BCD9-AF166F0981E9}"/>
              </a:ext>
            </a:extLst>
          </p:cNvPr>
          <p:cNvSpPr/>
          <p:nvPr/>
        </p:nvSpPr>
        <p:spPr>
          <a:xfrm>
            <a:off x="6096000" y="3441717"/>
            <a:ext cx="5718772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подать декларацию к уменьшению </a:t>
            </a:r>
            <a:r>
              <a:rPr lang="ru-RU" sz="1400" b="1" dirty="0">
                <a:latin typeface="Golos Text" panose="020B0604020202020204" charset="0"/>
                <a:ea typeface="Golos Text" panose="020B0604020202020204" charset="0"/>
              </a:rPr>
              <a:t>до 28-го числа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. Изменения отразятся на ЕНС сразу, не дожидаясь окончания камеральной налоговый проверки. </a:t>
            </a:r>
          </a:p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если не успеете подать корректировку к уменьшению до срока уплаты, до окончания камеральной налоговой может числиться задолженность и начисляться пени. </a:t>
            </a:r>
          </a:p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endParaRPr lang="ru-RU" sz="1400" dirty="0">
              <a:latin typeface="Golos Text" panose="020B0604020202020204" charset="0"/>
              <a:ea typeface="Golos Text" panose="020B0604020202020204" charset="0"/>
            </a:endParaRPr>
          </a:p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endParaRPr lang="ru-RU" sz="1600" b="1" dirty="0"/>
          </a:p>
          <a:p>
            <a:pPr>
              <a:spcBef>
                <a:spcPts val="300"/>
              </a:spcBef>
              <a:buClr>
                <a:srgbClr val="01BCFF"/>
              </a:buClr>
              <a:buSzPct val="120000"/>
            </a:pP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400C75-CFFC-4ACA-B7C2-DB62003D8F41}"/>
              </a:ext>
            </a:extLst>
          </p:cNvPr>
          <p:cNvSpPr/>
          <p:nvPr/>
        </p:nvSpPr>
        <p:spPr>
          <a:xfrm>
            <a:off x="3395757" y="3444615"/>
            <a:ext cx="27002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уточнить сумму к </a:t>
            </a:r>
            <a:r>
              <a:rPr lang="ru-RU" sz="1400" b="1" dirty="0">
                <a:latin typeface="Golos Text" panose="020B0604020202020204" charset="0"/>
                <a:ea typeface="Golos Text" panose="020B0604020202020204" charset="0"/>
              </a:rPr>
              <a:t>уменьшению</a:t>
            </a:r>
          </a:p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endParaRPr lang="ru-RU" sz="1400" dirty="0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9B87037-69B9-4CDA-89A0-40EDA9F83F5D}"/>
              </a:ext>
            </a:extLst>
          </p:cNvPr>
          <p:cNvSpPr/>
          <p:nvPr/>
        </p:nvSpPr>
        <p:spPr>
          <a:xfrm>
            <a:off x="6023571" y="2185489"/>
            <a:ext cx="5908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подать уточненную декларацию с увеличенной суммой налога и доплатить разницу с учетом пени </a:t>
            </a:r>
            <a:r>
              <a:rPr lang="ru-RU" sz="1400" b="1" dirty="0">
                <a:latin typeface="Golos Text" panose="020B0604020202020204" charset="0"/>
                <a:ea typeface="Golos Text" panose="020B0604020202020204" charset="0"/>
              </a:rPr>
              <a:t>можно в любой момент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32195" y="203528"/>
            <a:ext cx="9427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Ошибки бухгалтера и их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последствия</a:t>
            </a:r>
          </a:p>
        </p:txBody>
      </p:sp>
    </p:spTree>
    <p:extLst>
      <p:ext uri="{BB962C8B-B14F-4D97-AF65-F5344CB8AC3E}">
        <p14:creationId xmlns:p14="http://schemas.microsoft.com/office/powerpoint/2010/main" val="362823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276992"/>
              </p:ext>
            </p:extLst>
          </p:nvPr>
        </p:nvGraphicFramePr>
        <p:xfrm>
          <a:off x="3108035" y="3687437"/>
          <a:ext cx="9083964" cy="317740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70991"/>
                <a:gridCol w="2270991"/>
                <a:gridCol w="2270991"/>
                <a:gridCol w="2270991"/>
              </a:tblGrid>
              <a:tr h="147988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Период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Сумма аванса</a:t>
                      </a:r>
                    </a:p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нарастающим итогом с начала налогового периода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Срок сдачи уведомления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Сумма в уведомлении </a:t>
                      </a:r>
                    </a:p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по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строке 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1 квартал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100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28.04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100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  <a:tr h="56584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полугодие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400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28.07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300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84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9 месяцев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250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28.10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-150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99456" y="214506"/>
            <a:ext cx="9541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b="1" spc="-13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Уведомления с </a:t>
            </a:r>
            <a:r>
              <a:rPr lang="ru-RU" b="1" spc="-13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отрицательными значениями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79580" y="1381585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Если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авансовый платеж по налогу за отчетный период, рассчитанный нарастающим итогом, меньше его суммы за предыдущий период. При этом авансовый платеж за отчетный период к уменьшению не должен превышать ранее исчисленные суммы подлежащих уплате авансовых платежей. Такой платеж с отрицательным значением указывается в строке «Сумма налога, авансовых платежей по налогу, сбора, страховых взносов» уведомления.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xmlns="" id="{AB973709-4A3A-3845-C3A1-52905640EC34}"/>
              </a:ext>
            </a:extLst>
          </p:cNvPr>
          <p:cNvSpPr/>
          <p:nvPr/>
        </p:nvSpPr>
        <p:spPr>
          <a:xfrm>
            <a:off x="3126" y="3687438"/>
            <a:ext cx="3104909" cy="3177408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580" y="4260479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Golos Text" panose="020B0604020202020204" charset="0"/>
                <a:ea typeface="Golos Text" panose="020B0604020202020204" charset="0"/>
              </a:rPr>
              <a:t>Пример: </a:t>
            </a:r>
            <a:r>
              <a:rPr lang="ru-RU" sz="1800" b="1" dirty="0" smtClean="0">
                <a:latin typeface="Golos Text" panose="020B0604020202020204" charset="0"/>
                <a:ea typeface="Golos Text" panose="020B0604020202020204" charset="0"/>
              </a:rPr>
              <a:t>налогоплательщик </a:t>
            </a:r>
            <a:endParaRPr lang="ru-RU" sz="1800" b="1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r>
              <a:rPr lang="ru-RU" sz="1800" b="1" dirty="0">
                <a:latin typeface="Golos Text" panose="020B0604020202020204" charset="0"/>
                <a:ea typeface="Golos Text" panose="020B0604020202020204" charset="0"/>
              </a:rPr>
              <a:t>применяет УСН с объектом налогообложения в виде «доходы, уменьшенные на величину расходов».</a:t>
            </a: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xmlns="" id="{03512539-5A39-46F0-B5CC-7010B58FA6B3}"/>
              </a:ext>
            </a:extLst>
          </p:cNvPr>
          <p:cNvSpPr/>
          <p:nvPr/>
        </p:nvSpPr>
        <p:spPr>
          <a:xfrm>
            <a:off x="155340" y="1045123"/>
            <a:ext cx="2382395" cy="2419881"/>
          </a:xfrm>
          <a:prstGeom prst="roundRect">
            <a:avLst>
              <a:gd name="adj" fmla="val 9260"/>
            </a:avLst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Такое </a:t>
            </a:r>
            <a:r>
              <a:rPr lang="ru-RU" sz="1400" dirty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уведомление подается только </a:t>
            </a:r>
            <a:r>
              <a:rPr lang="ru-RU" sz="1400" b="1" dirty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по УСН и НДФЛ по доходам от предпринимательской деятельности </a:t>
            </a:r>
            <a:r>
              <a:rPr lang="ru-RU" sz="1400" dirty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за полугодие и девять месяцев к их уменьшению.</a:t>
            </a:r>
          </a:p>
          <a:p>
            <a:pPr>
              <a:spcAft>
                <a:spcPts val="600"/>
              </a:spcAft>
            </a:pPr>
            <a:endParaRPr lang="ru-RU" sz="1400" dirty="0">
              <a:solidFill>
                <a:schemeClr val="tx1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3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extLst>
              <a:ext uri="{FF2B5EF4-FFF2-40B4-BE49-F238E27FC236}">
                <a16:creationId xmlns:a16="http://schemas.microsoft.com/office/drawing/2014/main" xmlns="" id="{D49403C2-E38F-E657-1831-8D6F71936BCF}"/>
              </a:ext>
            </a:extLst>
          </p:cNvPr>
          <p:cNvSpPr/>
          <p:nvPr/>
        </p:nvSpPr>
        <p:spPr>
          <a:xfrm>
            <a:off x="9192345" y="623590"/>
            <a:ext cx="2999655" cy="5262738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Straight Connector 30">
            <a:extLst>
              <a:ext uri="{FF2B5EF4-FFF2-40B4-BE49-F238E27FC236}">
                <a16:creationId xmlns:a16="http://schemas.microsoft.com/office/drawing/2014/main" xmlns="" id="{F747D55F-1B54-8AA4-3428-39F9CB0B95C7}"/>
              </a:ext>
            </a:extLst>
          </p:cNvPr>
          <p:cNvCxnSpPr>
            <a:cxnSpLocks/>
          </p:cNvCxnSpPr>
          <p:nvPr/>
        </p:nvCxnSpPr>
        <p:spPr>
          <a:xfrm>
            <a:off x="12192000" y="908720"/>
            <a:ext cx="0" cy="439248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AB973709-4A3A-3845-C3A1-52905640EC34}"/>
              </a:ext>
            </a:extLst>
          </p:cNvPr>
          <p:cNvSpPr/>
          <p:nvPr/>
        </p:nvSpPr>
        <p:spPr>
          <a:xfrm>
            <a:off x="2999656" y="913482"/>
            <a:ext cx="3104909" cy="4972846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63518" y="1890137"/>
            <a:ext cx="3177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Не позднее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25 </a:t>
            </a:r>
            <a:r>
              <a:rPr lang="ru-RU" sz="1600" b="1" dirty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декабря 2023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СРОК ПОДАЧИ УВЕДОМЛЕНИЯ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xmlns="" id="{27154265-AA1B-2B4E-A79C-A1F88B0FE768}"/>
              </a:ext>
            </a:extLst>
          </p:cNvPr>
          <p:cNvCxnSpPr>
            <a:cxnSpLocks/>
          </p:cNvCxnSpPr>
          <p:nvPr/>
        </p:nvCxnSpPr>
        <p:spPr>
          <a:xfrm>
            <a:off x="6096000" y="908720"/>
            <a:ext cx="0" cy="439248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8">
            <a:extLst>
              <a:ext uri="{FF2B5EF4-FFF2-40B4-BE49-F238E27FC236}">
                <a16:creationId xmlns:a16="http://schemas.microsoft.com/office/drawing/2014/main" xmlns="" id="{F4A4C956-B97D-1D30-64AE-D781907B8C2B}"/>
              </a:ext>
            </a:extLst>
          </p:cNvPr>
          <p:cNvGrpSpPr/>
          <p:nvPr/>
        </p:nvGrpSpPr>
        <p:grpSpPr>
          <a:xfrm>
            <a:off x="886252" y="1946313"/>
            <a:ext cx="886213" cy="1215036"/>
            <a:chOff x="4467484" y="2318026"/>
            <a:chExt cx="1437637" cy="1800200"/>
          </a:xfrm>
          <a:solidFill>
            <a:schemeClr val="bg1"/>
          </a:solidFill>
        </p:grpSpPr>
        <p:sp>
          <p:nvSpPr>
            <p:cNvPr id="10" name="Rectangle: Folded Corner 14">
              <a:extLst>
                <a:ext uri="{FF2B5EF4-FFF2-40B4-BE49-F238E27FC236}">
                  <a16:creationId xmlns:a16="http://schemas.microsoft.com/office/drawing/2014/main" xmlns="" id="{635BC8A5-55C2-FAE7-EECD-9CC4CAA7C015}"/>
                </a:ext>
              </a:extLst>
            </p:cNvPr>
            <p:cNvSpPr/>
            <p:nvPr/>
          </p:nvSpPr>
          <p:spPr>
            <a:xfrm>
              <a:off x="4467484" y="2318026"/>
              <a:ext cx="1437637" cy="1800200"/>
            </a:xfrm>
            <a:prstGeom prst="foldedCorner">
              <a:avLst>
                <a:gd name="adj" fmla="val 26414"/>
              </a:avLst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44000" rtlCol="0" anchor="t"/>
            <a:lstStyle/>
            <a:p>
              <a:pPr algn="ctr"/>
              <a:r>
                <a:rPr lang="ru-RU" sz="700" b="1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УВЕДОМЛЕНИЕ</a:t>
              </a:r>
            </a:p>
            <a:p>
              <a:pPr algn="ctr"/>
              <a:r>
                <a:rPr lang="ru-RU" sz="700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НДФЛ</a:t>
              </a:r>
            </a:p>
          </p:txBody>
        </p:sp>
        <p:grpSp>
          <p:nvGrpSpPr>
            <p:cNvPr id="11" name="Group 23">
              <a:extLst>
                <a:ext uri="{FF2B5EF4-FFF2-40B4-BE49-F238E27FC236}">
                  <a16:creationId xmlns:a16="http://schemas.microsoft.com/office/drawing/2014/main" xmlns="" id="{640671B0-5557-6C92-225A-C884DA4DE932}"/>
                </a:ext>
              </a:extLst>
            </p:cNvPr>
            <p:cNvGrpSpPr/>
            <p:nvPr/>
          </p:nvGrpSpPr>
          <p:grpSpPr>
            <a:xfrm>
              <a:off x="4619836" y="2904746"/>
              <a:ext cx="1080120" cy="783454"/>
              <a:chOff x="4583832" y="2924944"/>
              <a:chExt cx="1080120" cy="472440"/>
            </a:xfrm>
            <a:grpFill/>
          </p:grpSpPr>
          <p:cxnSp>
            <p:nvCxnSpPr>
              <p:cNvPr id="12" name="Straight Connector 16">
                <a:extLst>
                  <a:ext uri="{FF2B5EF4-FFF2-40B4-BE49-F238E27FC236}">
                    <a16:creationId xmlns:a16="http://schemas.microsoft.com/office/drawing/2014/main" xmlns="" id="{45E755E6-2DED-2B60-133D-DF2A04D83F3F}"/>
                  </a:ext>
                </a:extLst>
              </p:cNvPr>
              <p:cNvCxnSpPr/>
              <p:nvPr/>
            </p:nvCxnSpPr>
            <p:spPr>
              <a:xfrm>
                <a:off x="4583832" y="292494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8">
                <a:extLst>
                  <a:ext uri="{FF2B5EF4-FFF2-40B4-BE49-F238E27FC236}">
                    <a16:creationId xmlns:a16="http://schemas.microsoft.com/office/drawing/2014/main" xmlns="" id="{65F4C4EE-9D63-92F8-A4C3-E80AB6E90EF1}"/>
                  </a:ext>
                </a:extLst>
              </p:cNvPr>
              <p:cNvCxnSpPr/>
              <p:nvPr/>
            </p:nvCxnSpPr>
            <p:spPr>
              <a:xfrm>
                <a:off x="4583832" y="3019432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9">
                <a:extLst>
                  <a:ext uri="{FF2B5EF4-FFF2-40B4-BE49-F238E27FC236}">
                    <a16:creationId xmlns:a16="http://schemas.microsoft.com/office/drawing/2014/main" xmlns="" id="{1F855F8E-91EA-11A1-29FB-B34EF0594DA4}"/>
                  </a:ext>
                </a:extLst>
              </p:cNvPr>
              <p:cNvCxnSpPr/>
              <p:nvPr/>
            </p:nvCxnSpPr>
            <p:spPr>
              <a:xfrm>
                <a:off x="4583832" y="3113920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20">
                <a:extLst>
                  <a:ext uri="{FF2B5EF4-FFF2-40B4-BE49-F238E27FC236}">
                    <a16:creationId xmlns:a16="http://schemas.microsoft.com/office/drawing/2014/main" xmlns="" id="{43226774-1A79-6B04-1079-24A939B542D6}"/>
                  </a:ext>
                </a:extLst>
              </p:cNvPr>
              <p:cNvCxnSpPr/>
              <p:nvPr/>
            </p:nvCxnSpPr>
            <p:spPr>
              <a:xfrm>
                <a:off x="4583832" y="3208408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21">
                <a:extLst>
                  <a:ext uri="{FF2B5EF4-FFF2-40B4-BE49-F238E27FC236}">
                    <a16:creationId xmlns:a16="http://schemas.microsoft.com/office/drawing/2014/main" xmlns="" id="{7E980682-5A55-14A7-77D6-E55CC0B0EB4E}"/>
                  </a:ext>
                </a:extLst>
              </p:cNvPr>
              <p:cNvCxnSpPr/>
              <p:nvPr/>
            </p:nvCxnSpPr>
            <p:spPr>
              <a:xfrm>
                <a:off x="4583832" y="3302896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22">
                <a:extLst>
                  <a:ext uri="{FF2B5EF4-FFF2-40B4-BE49-F238E27FC236}">
                    <a16:creationId xmlns:a16="http://schemas.microsoft.com/office/drawing/2014/main" xmlns="" id="{5ECCB866-C190-F6A4-AEC3-A7AD38E47531}"/>
                  </a:ext>
                </a:extLst>
              </p:cNvPr>
              <p:cNvCxnSpPr/>
              <p:nvPr/>
            </p:nvCxnSpPr>
            <p:spPr>
              <a:xfrm>
                <a:off x="4583832" y="339738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Rectangle 39">
            <a:extLst>
              <a:ext uri="{FF2B5EF4-FFF2-40B4-BE49-F238E27FC236}">
                <a16:creationId xmlns:a16="http://schemas.microsoft.com/office/drawing/2014/main" xmlns="" id="{9D2E94DA-EF2F-4D93-D409-576029C88713}"/>
              </a:ext>
            </a:extLst>
          </p:cNvPr>
          <p:cNvSpPr/>
          <p:nvPr/>
        </p:nvSpPr>
        <p:spPr>
          <a:xfrm>
            <a:off x="0" y="5886327"/>
            <a:ext cx="12192000" cy="98308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2023 году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можно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 подать уведомление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об исчисленных суммах по НДФЛ до истечения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12 декабря 2023</a:t>
            </a:r>
            <a:endParaRPr lang="ru-RU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88320" y="3888232"/>
            <a:ext cx="2527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Не позднее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28 </a:t>
            </a:r>
            <a:r>
              <a:rPr lang="ru-RU" sz="1600" b="1" dirty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декабря 2023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СРОК </a:t>
            </a: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УПЛАТЫ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849232" y="3934052"/>
            <a:ext cx="2043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Не позднее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29 </a:t>
            </a:r>
            <a:r>
              <a:rPr lang="ru-RU" sz="1600" b="1" dirty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декабря 2023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СРОК </a:t>
            </a: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УПЛАТЫ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31" name="Rectangle: Rounded Corners 5">
            <a:extLst>
              <a:ext uri="{FF2B5EF4-FFF2-40B4-BE49-F238E27FC236}">
                <a16:creationId xmlns:a16="http://schemas.microsoft.com/office/drawing/2014/main" xmlns="" id="{03512539-5A39-46F0-B5CC-7010B58FA6B3}"/>
              </a:ext>
            </a:extLst>
          </p:cNvPr>
          <p:cNvSpPr/>
          <p:nvPr/>
        </p:nvSpPr>
        <p:spPr>
          <a:xfrm>
            <a:off x="42959" y="1025391"/>
            <a:ext cx="2786404" cy="607519"/>
          </a:xfrm>
          <a:prstGeom prst="roundRect">
            <a:avLst>
              <a:gd name="adj" fmla="val 9260"/>
            </a:avLst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23 ноября–22 декабря 2023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отчетный период</a:t>
            </a:r>
          </a:p>
        </p:txBody>
      </p:sp>
      <p:grpSp>
        <p:nvGrpSpPr>
          <p:cNvPr id="32" name="Group 68">
            <a:extLst>
              <a:ext uri="{FF2B5EF4-FFF2-40B4-BE49-F238E27FC236}">
                <a16:creationId xmlns:a16="http://schemas.microsoft.com/office/drawing/2014/main" xmlns="" id="{F4A4C956-B97D-1D30-64AE-D781907B8C2B}"/>
              </a:ext>
            </a:extLst>
          </p:cNvPr>
          <p:cNvGrpSpPr/>
          <p:nvPr/>
        </p:nvGrpSpPr>
        <p:grpSpPr>
          <a:xfrm>
            <a:off x="869973" y="3934052"/>
            <a:ext cx="886213" cy="1215036"/>
            <a:chOff x="4467484" y="2092645"/>
            <a:chExt cx="1437637" cy="1800200"/>
          </a:xfrm>
          <a:solidFill>
            <a:schemeClr val="bg1"/>
          </a:solidFill>
        </p:grpSpPr>
        <p:sp>
          <p:nvSpPr>
            <p:cNvPr id="33" name="Rectangle: Folded Corner 14">
              <a:extLst>
                <a:ext uri="{FF2B5EF4-FFF2-40B4-BE49-F238E27FC236}">
                  <a16:creationId xmlns:a16="http://schemas.microsoft.com/office/drawing/2014/main" xmlns="" id="{635BC8A5-55C2-FAE7-EECD-9CC4CAA7C015}"/>
                </a:ext>
              </a:extLst>
            </p:cNvPr>
            <p:cNvSpPr/>
            <p:nvPr/>
          </p:nvSpPr>
          <p:spPr>
            <a:xfrm>
              <a:off x="4467484" y="2092645"/>
              <a:ext cx="1437637" cy="1800200"/>
            </a:xfrm>
            <a:prstGeom prst="foldedCorner">
              <a:avLst>
                <a:gd name="adj" fmla="val 26414"/>
              </a:avLst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44000" rtlCol="0" anchor="t"/>
            <a:lstStyle/>
            <a:p>
              <a:pPr algn="ctr"/>
              <a:r>
                <a:rPr lang="ru-RU" sz="700" b="1" dirty="0" smtClean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УПЛАТА</a:t>
              </a:r>
              <a:endParaRPr lang="ru-RU" sz="7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endParaRPr>
            </a:p>
            <a:p>
              <a:pPr algn="ctr"/>
              <a:r>
                <a:rPr lang="ru-RU" sz="700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НДФЛ</a:t>
              </a:r>
            </a:p>
          </p:txBody>
        </p:sp>
        <p:grpSp>
          <p:nvGrpSpPr>
            <p:cNvPr id="34" name="Group 23">
              <a:extLst>
                <a:ext uri="{FF2B5EF4-FFF2-40B4-BE49-F238E27FC236}">
                  <a16:creationId xmlns:a16="http://schemas.microsoft.com/office/drawing/2014/main" xmlns="" id="{640671B0-5557-6C92-225A-C884DA4DE932}"/>
                </a:ext>
              </a:extLst>
            </p:cNvPr>
            <p:cNvGrpSpPr/>
            <p:nvPr/>
          </p:nvGrpSpPr>
          <p:grpSpPr>
            <a:xfrm>
              <a:off x="4619836" y="2904746"/>
              <a:ext cx="1080120" cy="783454"/>
              <a:chOff x="4583832" y="2924944"/>
              <a:chExt cx="1080120" cy="472440"/>
            </a:xfrm>
            <a:grpFill/>
          </p:grpSpPr>
          <p:cxnSp>
            <p:nvCxnSpPr>
              <p:cNvPr id="35" name="Straight Connector 16">
                <a:extLst>
                  <a:ext uri="{FF2B5EF4-FFF2-40B4-BE49-F238E27FC236}">
                    <a16:creationId xmlns:a16="http://schemas.microsoft.com/office/drawing/2014/main" xmlns="" id="{45E755E6-2DED-2B60-133D-DF2A04D83F3F}"/>
                  </a:ext>
                </a:extLst>
              </p:cNvPr>
              <p:cNvCxnSpPr/>
              <p:nvPr/>
            </p:nvCxnSpPr>
            <p:spPr>
              <a:xfrm>
                <a:off x="4583832" y="292494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8">
                <a:extLst>
                  <a:ext uri="{FF2B5EF4-FFF2-40B4-BE49-F238E27FC236}">
                    <a16:creationId xmlns:a16="http://schemas.microsoft.com/office/drawing/2014/main" xmlns="" id="{65F4C4EE-9D63-92F8-A4C3-E80AB6E90EF1}"/>
                  </a:ext>
                </a:extLst>
              </p:cNvPr>
              <p:cNvCxnSpPr/>
              <p:nvPr/>
            </p:nvCxnSpPr>
            <p:spPr>
              <a:xfrm>
                <a:off x="4583832" y="3019432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9">
                <a:extLst>
                  <a:ext uri="{FF2B5EF4-FFF2-40B4-BE49-F238E27FC236}">
                    <a16:creationId xmlns:a16="http://schemas.microsoft.com/office/drawing/2014/main" xmlns="" id="{1F855F8E-91EA-11A1-29FB-B34EF0594DA4}"/>
                  </a:ext>
                </a:extLst>
              </p:cNvPr>
              <p:cNvCxnSpPr/>
              <p:nvPr/>
            </p:nvCxnSpPr>
            <p:spPr>
              <a:xfrm>
                <a:off x="4583832" y="3113920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20">
                <a:extLst>
                  <a:ext uri="{FF2B5EF4-FFF2-40B4-BE49-F238E27FC236}">
                    <a16:creationId xmlns:a16="http://schemas.microsoft.com/office/drawing/2014/main" xmlns="" id="{43226774-1A79-6B04-1079-24A939B542D6}"/>
                  </a:ext>
                </a:extLst>
              </p:cNvPr>
              <p:cNvCxnSpPr/>
              <p:nvPr/>
            </p:nvCxnSpPr>
            <p:spPr>
              <a:xfrm>
                <a:off x="4583832" y="3208408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21">
                <a:extLst>
                  <a:ext uri="{FF2B5EF4-FFF2-40B4-BE49-F238E27FC236}">
                    <a16:creationId xmlns:a16="http://schemas.microsoft.com/office/drawing/2014/main" xmlns="" id="{7E980682-5A55-14A7-77D6-E55CC0B0EB4E}"/>
                  </a:ext>
                </a:extLst>
              </p:cNvPr>
              <p:cNvCxnSpPr/>
              <p:nvPr/>
            </p:nvCxnSpPr>
            <p:spPr>
              <a:xfrm>
                <a:off x="4583832" y="3302896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22">
                <a:extLst>
                  <a:ext uri="{FF2B5EF4-FFF2-40B4-BE49-F238E27FC236}">
                    <a16:creationId xmlns:a16="http://schemas.microsoft.com/office/drawing/2014/main" xmlns="" id="{5ECCB866-C190-F6A4-AEC3-A7AD38E47531}"/>
                  </a:ext>
                </a:extLst>
              </p:cNvPr>
              <p:cNvCxnSpPr/>
              <p:nvPr/>
            </p:nvCxnSpPr>
            <p:spPr>
              <a:xfrm>
                <a:off x="4583832" y="339738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Rectangle: Rounded Corners 5">
            <a:extLst>
              <a:ext uri="{FF2B5EF4-FFF2-40B4-BE49-F238E27FC236}">
                <a16:creationId xmlns:a16="http://schemas.microsoft.com/office/drawing/2014/main" xmlns="" id="{03512539-5A39-46F0-B5CC-7010B58FA6B3}"/>
              </a:ext>
            </a:extLst>
          </p:cNvPr>
          <p:cNvSpPr/>
          <p:nvPr/>
        </p:nvSpPr>
        <p:spPr>
          <a:xfrm>
            <a:off x="6274544" y="1025390"/>
            <a:ext cx="2786404" cy="607519"/>
          </a:xfrm>
          <a:prstGeom prst="roundRect">
            <a:avLst>
              <a:gd name="adj" fmla="val 9260"/>
            </a:avLst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23–31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декабря 2023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отчетный период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104221" y="1890066"/>
            <a:ext cx="3177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Не позднее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29 </a:t>
            </a:r>
            <a:r>
              <a:rPr lang="ru-RU" sz="1600" b="1" dirty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декабря 2023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СРОК ПОДАЧИ УВЕДОМЛЕНИЯ</a:t>
            </a:r>
          </a:p>
        </p:txBody>
      </p:sp>
      <p:grpSp>
        <p:nvGrpSpPr>
          <p:cNvPr id="47" name="Group 68">
            <a:extLst>
              <a:ext uri="{FF2B5EF4-FFF2-40B4-BE49-F238E27FC236}">
                <a16:creationId xmlns:a16="http://schemas.microsoft.com/office/drawing/2014/main" xmlns="" id="{F4A4C956-B97D-1D30-64AE-D781907B8C2B}"/>
              </a:ext>
            </a:extLst>
          </p:cNvPr>
          <p:cNvGrpSpPr/>
          <p:nvPr/>
        </p:nvGrpSpPr>
        <p:grpSpPr>
          <a:xfrm>
            <a:off x="7331754" y="1946313"/>
            <a:ext cx="886213" cy="1215036"/>
            <a:chOff x="4467484" y="2318026"/>
            <a:chExt cx="1437637" cy="1800200"/>
          </a:xfrm>
          <a:solidFill>
            <a:schemeClr val="bg1"/>
          </a:solidFill>
        </p:grpSpPr>
        <p:sp>
          <p:nvSpPr>
            <p:cNvPr id="48" name="Rectangle: Folded Corner 14">
              <a:extLst>
                <a:ext uri="{FF2B5EF4-FFF2-40B4-BE49-F238E27FC236}">
                  <a16:creationId xmlns:a16="http://schemas.microsoft.com/office/drawing/2014/main" xmlns="" id="{635BC8A5-55C2-FAE7-EECD-9CC4CAA7C015}"/>
                </a:ext>
              </a:extLst>
            </p:cNvPr>
            <p:cNvSpPr/>
            <p:nvPr/>
          </p:nvSpPr>
          <p:spPr>
            <a:xfrm>
              <a:off x="4467484" y="2318026"/>
              <a:ext cx="1437637" cy="1800200"/>
            </a:xfrm>
            <a:prstGeom prst="foldedCorner">
              <a:avLst>
                <a:gd name="adj" fmla="val 26414"/>
              </a:avLst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44000" rtlCol="0" anchor="t"/>
            <a:lstStyle/>
            <a:p>
              <a:pPr algn="ctr"/>
              <a:r>
                <a:rPr lang="ru-RU" sz="700" b="1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УВЕДОМЛЕНИЕ</a:t>
              </a:r>
            </a:p>
            <a:p>
              <a:pPr algn="ctr"/>
              <a:r>
                <a:rPr lang="ru-RU" sz="700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НДФЛ</a:t>
              </a:r>
            </a:p>
          </p:txBody>
        </p:sp>
        <p:grpSp>
          <p:nvGrpSpPr>
            <p:cNvPr id="49" name="Group 23">
              <a:extLst>
                <a:ext uri="{FF2B5EF4-FFF2-40B4-BE49-F238E27FC236}">
                  <a16:creationId xmlns:a16="http://schemas.microsoft.com/office/drawing/2014/main" xmlns="" id="{640671B0-5557-6C92-225A-C884DA4DE932}"/>
                </a:ext>
              </a:extLst>
            </p:cNvPr>
            <p:cNvGrpSpPr/>
            <p:nvPr/>
          </p:nvGrpSpPr>
          <p:grpSpPr>
            <a:xfrm>
              <a:off x="4619836" y="2904746"/>
              <a:ext cx="1080120" cy="783454"/>
              <a:chOff x="4583832" y="2924944"/>
              <a:chExt cx="1080120" cy="472440"/>
            </a:xfrm>
            <a:grpFill/>
          </p:grpSpPr>
          <p:cxnSp>
            <p:nvCxnSpPr>
              <p:cNvPr id="50" name="Straight Connector 16">
                <a:extLst>
                  <a:ext uri="{FF2B5EF4-FFF2-40B4-BE49-F238E27FC236}">
                    <a16:creationId xmlns:a16="http://schemas.microsoft.com/office/drawing/2014/main" xmlns="" id="{45E755E6-2DED-2B60-133D-DF2A04D83F3F}"/>
                  </a:ext>
                </a:extLst>
              </p:cNvPr>
              <p:cNvCxnSpPr/>
              <p:nvPr/>
            </p:nvCxnSpPr>
            <p:spPr>
              <a:xfrm>
                <a:off x="4583832" y="292494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18">
                <a:extLst>
                  <a:ext uri="{FF2B5EF4-FFF2-40B4-BE49-F238E27FC236}">
                    <a16:creationId xmlns:a16="http://schemas.microsoft.com/office/drawing/2014/main" xmlns="" id="{65F4C4EE-9D63-92F8-A4C3-E80AB6E90EF1}"/>
                  </a:ext>
                </a:extLst>
              </p:cNvPr>
              <p:cNvCxnSpPr/>
              <p:nvPr/>
            </p:nvCxnSpPr>
            <p:spPr>
              <a:xfrm>
                <a:off x="4583832" y="3019432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19">
                <a:extLst>
                  <a:ext uri="{FF2B5EF4-FFF2-40B4-BE49-F238E27FC236}">
                    <a16:creationId xmlns:a16="http://schemas.microsoft.com/office/drawing/2014/main" xmlns="" id="{1F855F8E-91EA-11A1-29FB-B34EF0594DA4}"/>
                  </a:ext>
                </a:extLst>
              </p:cNvPr>
              <p:cNvCxnSpPr/>
              <p:nvPr/>
            </p:nvCxnSpPr>
            <p:spPr>
              <a:xfrm>
                <a:off x="4583832" y="3113920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20">
                <a:extLst>
                  <a:ext uri="{FF2B5EF4-FFF2-40B4-BE49-F238E27FC236}">
                    <a16:creationId xmlns:a16="http://schemas.microsoft.com/office/drawing/2014/main" xmlns="" id="{43226774-1A79-6B04-1079-24A939B542D6}"/>
                  </a:ext>
                </a:extLst>
              </p:cNvPr>
              <p:cNvCxnSpPr/>
              <p:nvPr/>
            </p:nvCxnSpPr>
            <p:spPr>
              <a:xfrm>
                <a:off x="4583832" y="3208408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21">
                <a:extLst>
                  <a:ext uri="{FF2B5EF4-FFF2-40B4-BE49-F238E27FC236}">
                    <a16:creationId xmlns:a16="http://schemas.microsoft.com/office/drawing/2014/main" xmlns="" id="{7E980682-5A55-14A7-77D6-E55CC0B0EB4E}"/>
                  </a:ext>
                </a:extLst>
              </p:cNvPr>
              <p:cNvCxnSpPr/>
              <p:nvPr/>
            </p:nvCxnSpPr>
            <p:spPr>
              <a:xfrm>
                <a:off x="4583832" y="3302896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22">
                <a:extLst>
                  <a:ext uri="{FF2B5EF4-FFF2-40B4-BE49-F238E27FC236}">
                    <a16:creationId xmlns:a16="http://schemas.microsoft.com/office/drawing/2014/main" xmlns="" id="{5ECCB866-C190-F6A4-AEC3-A7AD38E47531}"/>
                  </a:ext>
                </a:extLst>
              </p:cNvPr>
              <p:cNvCxnSpPr/>
              <p:nvPr/>
            </p:nvCxnSpPr>
            <p:spPr>
              <a:xfrm>
                <a:off x="4583832" y="339738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68">
            <a:extLst>
              <a:ext uri="{FF2B5EF4-FFF2-40B4-BE49-F238E27FC236}">
                <a16:creationId xmlns:a16="http://schemas.microsoft.com/office/drawing/2014/main" xmlns="" id="{F4A4C956-B97D-1D30-64AE-D781907B8C2B}"/>
              </a:ext>
            </a:extLst>
          </p:cNvPr>
          <p:cNvGrpSpPr/>
          <p:nvPr/>
        </p:nvGrpSpPr>
        <p:grpSpPr>
          <a:xfrm>
            <a:off x="7315475" y="3934052"/>
            <a:ext cx="886213" cy="1215036"/>
            <a:chOff x="4467484" y="2092645"/>
            <a:chExt cx="1437637" cy="1800200"/>
          </a:xfrm>
          <a:solidFill>
            <a:schemeClr val="bg1"/>
          </a:solidFill>
        </p:grpSpPr>
        <p:sp>
          <p:nvSpPr>
            <p:cNvPr id="57" name="Rectangle: Folded Corner 14">
              <a:extLst>
                <a:ext uri="{FF2B5EF4-FFF2-40B4-BE49-F238E27FC236}">
                  <a16:creationId xmlns:a16="http://schemas.microsoft.com/office/drawing/2014/main" xmlns="" id="{635BC8A5-55C2-FAE7-EECD-9CC4CAA7C015}"/>
                </a:ext>
              </a:extLst>
            </p:cNvPr>
            <p:cNvSpPr/>
            <p:nvPr/>
          </p:nvSpPr>
          <p:spPr>
            <a:xfrm>
              <a:off x="4467484" y="2092645"/>
              <a:ext cx="1437637" cy="1800200"/>
            </a:xfrm>
            <a:prstGeom prst="foldedCorner">
              <a:avLst>
                <a:gd name="adj" fmla="val 26414"/>
              </a:avLst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44000" rtlCol="0" anchor="t"/>
            <a:lstStyle/>
            <a:p>
              <a:pPr algn="ctr"/>
              <a:r>
                <a:rPr lang="ru-RU" sz="700" b="1" dirty="0" smtClean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УПЛАТА</a:t>
              </a:r>
              <a:endParaRPr lang="ru-RU" sz="7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endParaRPr>
            </a:p>
            <a:p>
              <a:pPr algn="ctr"/>
              <a:r>
                <a:rPr lang="ru-RU" sz="700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НДФЛ</a:t>
              </a:r>
            </a:p>
          </p:txBody>
        </p:sp>
        <p:grpSp>
          <p:nvGrpSpPr>
            <p:cNvPr id="58" name="Group 23">
              <a:extLst>
                <a:ext uri="{FF2B5EF4-FFF2-40B4-BE49-F238E27FC236}">
                  <a16:creationId xmlns:a16="http://schemas.microsoft.com/office/drawing/2014/main" xmlns="" id="{640671B0-5557-6C92-225A-C884DA4DE932}"/>
                </a:ext>
              </a:extLst>
            </p:cNvPr>
            <p:cNvGrpSpPr/>
            <p:nvPr/>
          </p:nvGrpSpPr>
          <p:grpSpPr>
            <a:xfrm>
              <a:off x="4619836" y="2904746"/>
              <a:ext cx="1080120" cy="783454"/>
              <a:chOff x="4583832" y="2924944"/>
              <a:chExt cx="1080120" cy="472440"/>
            </a:xfrm>
            <a:grpFill/>
          </p:grpSpPr>
          <p:cxnSp>
            <p:nvCxnSpPr>
              <p:cNvPr id="59" name="Straight Connector 16">
                <a:extLst>
                  <a:ext uri="{FF2B5EF4-FFF2-40B4-BE49-F238E27FC236}">
                    <a16:creationId xmlns:a16="http://schemas.microsoft.com/office/drawing/2014/main" xmlns="" id="{45E755E6-2DED-2B60-133D-DF2A04D83F3F}"/>
                  </a:ext>
                </a:extLst>
              </p:cNvPr>
              <p:cNvCxnSpPr/>
              <p:nvPr/>
            </p:nvCxnSpPr>
            <p:spPr>
              <a:xfrm>
                <a:off x="4583832" y="292494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18">
                <a:extLst>
                  <a:ext uri="{FF2B5EF4-FFF2-40B4-BE49-F238E27FC236}">
                    <a16:creationId xmlns:a16="http://schemas.microsoft.com/office/drawing/2014/main" xmlns="" id="{65F4C4EE-9D63-92F8-A4C3-E80AB6E90EF1}"/>
                  </a:ext>
                </a:extLst>
              </p:cNvPr>
              <p:cNvCxnSpPr/>
              <p:nvPr/>
            </p:nvCxnSpPr>
            <p:spPr>
              <a:xfrm>
                <a:off x="4583832" y="3019432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9">
                <a:extLst>
                  <a:ext uri="{FF2B5EF4-FFF2-40B4-BE49-F238E27FC236}">
                    <a16:creationId xmlns:a16="http://schemas.microsoft.com/office/drawing/2014/main" xmlns="" id="{1F855F8E-91EA-11A1-29FB-B34EF0594DA4}"/>
                  </a:ext>
                </a:extLst>
              </p:cNvPr>
              <p:cNvCxnSpPr/>
              <p:nvPr/>
            </p:nvCxnSpPr>
            <p:spPr>
              <a:xfrm>
                <a:off x="4583832" y="3113920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20">
                <a:extLst>
                  <a:ext uri="{FF2B5EF4-FFF2-40B4-BE49-F238E27FC236}">
                    <a16:creationId xmlns:a16="http://schemas.microsoft.com/office/drawing/2014/main" xmlns="" id="{43226774-1A79-6B04-1079-24A939B542D6}"/>
                  </a:ext>
                </a:extLst>
              </p:cNvPr>
              <p:cNvCxnSpPr/>
              <p:nvPr/>
            </p:nvCxnSpPr>
            <p:spPr>
              <a:xfrm>
                <a:off x="4583832" y="3208408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21">
                <a:extLst>
                  <a:ext uri="{FF2B5EF4-FFF2-40B4-BE49-F238E27FC236}">
                    <a16:creationId xmlns:a16="http://schemas.microsoft.com/office/drawing/2014/main" xmlns="" id="{7E980682-5A55-14A7-77D6-E55CC0B0EB4E}"/>
                  </a:ext>
                </a:extLst>
              </p:cNvPr>
              <p:cNvCxnSpPr/>
              <p:nvPr/>
            </p:nvCxnSpPr>
            <p:spPr>
              <a:xfrm>
                <a:off x="4583832" y="3302896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22">
                <a:extLst>
                  <a:ext uri="{FF2B5EF4-FFF2-40B4-BE49-F238E27FC236}">
                    <a16:creationId xmlns:a16="http://schemas.microsoft.com/office/drawing/2014/main" xmlns="" id="{5ECCB866-C190-F6A4-AEC3-A7AD38E47531}"/>
                  </a:ext>
                </a:extLst>
              </p:cNvPr>
              <p:cNvCxnSpPr/>
              <p:nvPr/>
            </p:nvCxnSpPr>
            <p:spPr>
              <a:xfrm>
                <a:off x="4583832" y="339738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1190019" y="-40402"/>
            <a:ext cx="9829092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kern="1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Сроки уплаты и подачи уведомлений по НДФЛ в декабре 2023 года</a:t>
            </a:r>
            <a:endParaRPr lang="ru-RU" sz="2400" b="1" kern="1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383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173997</TotalTime>
  <Words>621</Words>
  <Application>Microsoft Office PowerPoint</Application>
  <PresentationFormat>Широкоэкранный</PresentationFormat>
  <Paragraphs>112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Golos Text</vt:lpstr>
      <vt:lpstr>Open Sans Light</vt:lpstr>
      <vt:lpstr>Roboto Condensed</vt:lpstr>
      <vt:lpstr>Wingdings</vt:lpstr>
      <vt:lpstr>Calibri Light</vt:lpstr>
      <vt:lpstr>Roboto</vt:lpstr>
      <vt:lpstr>Rubik Light</vt:lpstr>
      <vt:lpstr>Calibri</vt:lpstr>
      <vt:lpstr>Arial</vt:lpstr>
      <vt:lpstr>Open Sans</vt:lpstr>
      <vt:lpstr>Times New Roman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Сапронова Екатерина Николаевна</cp:lastModifiedBy>
  <cp:revision>2447</cp:revision>
  <cp:lastPrinted>2023-11-09T09:25:37Z</cp:lastPrinted>
  <dcterms:created xsi:type="dcterms:W3CDTF">2014-10-08T23:03:32Z</dcterms:created>
  <dcterms:modified xsi:type="dcterms:W3CDTF">2023-11-10T15:03:05Z</dcterms:modified>
</cp:coreProperties>
</file>