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9" r:id="rId3"/>
    <p:sldMasterId id="2147483694" r:id="rId4"/>
    <p:sldMasterId id="2147483709" r:id="rId5"/>
    <p:sldMasterId id="2147483739" r:id="rId6"/>
  </p:sldMasterIdLst>
  <p:notesMasterIdLst>
    <p:notesMasterId r:id="rId26"/>
  </p:notesMasterIdLst>
  <p:sldIdLst>
    <p:sldId id="256" r:id="rId7"/>
    <p:sldId id="336" r:id="rId8"/>
    <p:sldId id="335" r:id="rId9"/>
    <p:sldId id="328" r:id="rId10"/>
    <p:sldId id="329" r:id="rId11"/>
    <p:sldId id="331" r:id="rId12"/>
    <p:sldId id="330" r:id="rId13"/>
    <p:sldId id="332" r:id="rId14"/>
    <p:sldId id="312" r:id="rId15"/>
    <p:sldId id="313" r:id="rId16"/>
    <p:sldId id="314" r:id="rId17"/>
    <p:sldId id="316" r:id="rId18"/>
    <p:sldId id="257" r:id="rId19"/>
    <p:sldId id="306" r:id="rId20"/>
    <p:sldId id="307" r:id="rId21"/>
    <p:sldId id="311" r:id="rId22"/>
    <p:sldId id="320" r:id="rId23"/>
    <p:sldId id="305" r:id="rId24"/>
    <p:sldId id="321" r:id="rId25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6401" autoAdjust="0"/>
  </p:normalViewPr>
  <p:slideViewPr>
    <p:cSldViewPr snapToGrid="0">
      <p:cViewPr varScale="1">
        <p:scale>
          <a:sx n="110" d="100"/>
          <a:sy n="110" d="100"/>
        </p:scale>
        <p:origin x="12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FE7E6-E9C0-44F9-A1C6-9103D7A8EE5B}" type="slidenum">
              <a:rPr lang="ru-RU" altLang="ru-RU" smtClean="0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9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6985" indent="-226985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9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2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3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8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5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5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2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3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6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7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4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9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2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71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0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5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16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66950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12716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0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8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7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4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53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94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76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55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62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80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7976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80307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79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50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17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34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20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21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9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6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94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89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1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9001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1409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0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63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4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15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963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26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964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9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693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4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299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4356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83253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3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6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5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.xls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5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57f04bcb7d30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2147888"/>
            <a:ext cx="40274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Муниципальное образование Куйтунский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4525" y="2086235"/>
            <a:ext cx="7098846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Проект бюджета для граждан на 2023 г. и плановый период 2024-2025 гг.</a:t>
            </a:r>
          </a:p>
        </p:txBody>
      </p:sp>
      <p:pic>
        <p:nvPicPr>
          <p:cNvPr id="10247" name="Рисунок 6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"/>
            <a:ext cx="1914525" cy="233997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4605" name="Rectangle 2"/>
          <p:cNvSpPr>
            <a:spLocks noChangeArrowheads="1"/>
          </p:cNvSpPr>
          <p:nvPr/>
        </p:nvSpPr>
        <p:spPr bwMode="auto">
          <a:xfrm>
            <a:off x="1919288" y="260350"/>
            <a:ext cx="84248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Укрупненные показатели  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2023 год, тыс. руб.</a:t>
            </a:r>
          </a:p>
        </p:txBody>
      </p:sp>
      <p:graphicFrame>
        <p:nvGraphicFramePr>
          <p:cNvPr id="2460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306567"/>
              </p:ext>
            </p:extLst>
          </p:nvPr>
        </p:nvGraphicFramePr>
        <p:xfrm>
          <a:off x="2500313" y="1633538"/>
          <a:ext cx="7416800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1" name="Worksheet" r:id="rId5" imgW="6448538" imgH="3533742" progId="Excel.Sheet.8">
                  <p:embed/>
                </p:oleObj>
              </mc:Choice>
              <mc:Fallback>
                <p:oleObj name="Worksheet" r:id="rId5" imgW="6448538" imgH="353374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633538"/>
                        <a:ext cx="7416800" cy="3951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AutoShape 4"/>
          <p:cNvSpPr>
            <a:spLocks/>
          </p:cNvSpPr>
          <p:nvPr/>
        </p:nvSpPr>
        <p:spPr bwMode="auto">
          <a:xfrm>
            <a:off x="5841635" y="2177142"/>
            <a:ext cx="209890" cy="2577737"/>
          </a:xfrm>
          <a:prstGeom prst="rightBrace">
            <a:avLst>
              <a:gd name="adj1" fmla="val 53652"/>
              <a:gd name="adj2" fmla="val 47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607" name="Rectangle 5"/>
          <p:cNvSpPr>
            <a:spLocks noChangeArrowheads="1"/>
          </p:cNvSpPr>
          <p:nvPr/>
        </p:nvSpPr>
        <p:spPr bwMode="auto">
          <a:xfrm>
            <a:off x="5644039" y="3107140"/>
            <a:ext cx="743534" cy="1917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prstClr val="black"/>
                </a:solidFill>
              </a:rPr>
              <a:t>1 642 713</a:t>
            </a:r>
          </a:p>
        </p:txBody>
      </p:sp>
    </p:spTree>
    <p:extLst>
      <p:ext uri="{BB962C8B-B14F-4D97-AF65-F5344CB8AC3E}">
        <p14:creationId xmlns:p14="http://schemas.microsoft.com/office/powerpoint/2010/main" val="409183216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планируемых доходов </a:t>
            </a:r>
            <a:b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alt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2023 г. с оценкой 20</a:t>
            </a:r>
            <a:r>
              <a:rPr lang="en-US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г.</a:t>
            </a:r>
          </a:p>
        </p:txBody>
      </p:sp>
      <p:graphicFrame>
        <p:nvGraphicFramePr>
          <p:cNvPr id="26649" name="Object 2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42075213"/>
              </p:ext>
            </p:extLst>
          </p:nvPr>
        </p:nvGraphicFramePr>
        <p:xfrm>
          <a:off x="1808163" y="1585913"/>
          <a:ext cx="8866187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5" name="Worksheet" r:id="rId5" imgW="6772176" imgH="3419638" progId="Excel.Sheet.8">
                  <p:embed/>
                </p:oleObj>
              </mc:Choice>
              <mc:Fallback>
                <p:oleObj name="Worksheet" r:id="rId5" imgW="6772176" imgH="341963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585913"/>
                        <a:ext cx="8866187" cy="447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4"/>
          <p:cNvSpPr>
            <a:spLocks noChangeArrowheads="1"/>
          </p:cNvSpPr>
          <p:nvPr/>
        </p:nvSpPr>
        <p:spPr bwMode="auto">
          <a:xfrm>
            <a:off x="3504151" y="3011680"/>
            <a:ext cx="576262" cy="193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3B3B3B"/>
                </a:solidFill>
                <a:latin typeface="Times New Roman" pitchFamily="18" charset="0"/>
                <a:cs typeface="Times New Roman" pitchFamily="18" charset="0"/>
              </a:rPr>
              <a:t>+13462</a:t>
            </a:r>
          </a:p>
        </p:txBody>
      </p:sp>
      <p:sp>
        <p:nvSpPr>
          <p:cNvPr id="26653" name="Rectangle 5"/>
          <p:cNvSpPr>
            <a:spLocks noChangeArrowheads="1"/>
          </p:cNvSpPr>
          <p:nvPr/>
        </p:nvSpPr>
        <p:spPr bwMode="auto">
          <a:xfrm>
            <a:off x="5452596" y="3213100"/>
            <a:ext cx="5762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-2627</a:t>
            </a:r>
            <a:endParaRPr lang="ru-RU" alt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4" name="Rectangle 6"/>
          <p:cNvSpPr>
            <a:spLocks noChangeArrowheads="1"/>
          </p:cNvSpPr>
          <p:nvPr/>
        </p:nvSpPr>
        <p:spPr bwMode="auto">
          <a:xfrm>
            <a:off x="9350692" y="2974357"/>
            <a:ext cx="576262" cy="2012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-31 243</a:t>
            </a:r>
          </a:p>
        </p:txBody>
      </p:sp>
      <p:sp>
        <p:nvSpPr>
          <p:cNvPr id="26655" name="Rectangle 7"/>
          <p:cNvSpPr>
            <a:spLocks noChangeArrowheads="1"/>
          </p:cNvSpPr>
          <p:nvPr/>
        </p:nvSpPr>
        <p:spPr bwMode="auto">
          <a:xfrm>
            <a:off x="3405050" y="1700213"/>
            <a:ext cx="409509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dirty="0">
                <a:solidFill>
                  <a:srgbClr val="FF0000"/>
                </a:solidFill>
              </a:rPr>
              <a:t>Оценка </a:t>
            </a:r>
            <a:r>
              <a:rPr lang="en-US" altLang="ru-RU" sz="1200" dirty="0">
                <a:solidFill>
                  <a:srgbClr val="FF0000"/>
                </a:solidFill>
              </a:rPr>
              <a:t> </a:t>
            </a:r>
            <a:r>
              <a:rPr lang="ru-RU" altLang="ru-RU" sz="1200" dirty="0">
                <a:solidFill>
                  <a:srgbClr val="FF0000"/>
                </a:solidFill>
              </a:rPr>
              <a:t>20</a:t>
            </a:r>
            <a:r>
              <a:rPr lang="en-US" altLang="ru-RU" sz="1200" dirty="0">
                <a:solidFill>
                  <a:srgbClr val="FF0000"/>
                </a:solidFill>
              </a:rPr>
              <a:t>2</a:t>
            </a:r>
            <a:r>
              <a:rPr lang="ru-RU" altLang="ru-RU" sz="1200" dirty="0">
                <a:solidFill>
                  <a:srgbClr val="FF0000"/>
                </a:solidFill>
              </a:rPr>
              <a:t>2 г.                  </a:t>
            </a:r>
            <a:r>
              <a:rPr lang="en-US" altLang="ru-RU" sz="1200" dirty="0">
                <a:solidFill>
                  <a:srgbClr val="FF0000"/>
                </a:solidFill>
              </a:rPr>
              <a:t>1 </a:t>
            </a:r>
            <a:r>
              <a:rPr lang="ru-RU" altLang="ru-RU" sz="1200" dirty="0">
                <a:solidFill>
                  <a:srgbClr val="FF0000"/>
                </a:solidFill>
              </a:rPr>
              <a:t>698 270</a:t>
            </a:r>
            <a:r>
              <a:rPr lang="en-US" altLang="ru-RU" sz="1200" dirty="0">
                <a:solidFill>
                  <a:srgbClr val="FF0000"/>
                </a:solidFill>
              </a:rPr>
              <a:t> </a:t>
            </a:r>
            <a:r>
              <a:rPr lang="ru-RU" altLang="ru-RU" sz="1200" dirty="0" err="1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</a:p>
          <a:p>
            <a:r>
              <a:rPr lang="ru-RU" altLang="ru-RU" sz="1200" dirty="0">
                <a:solidFill>
                  <a:srgbClr val="FF0000"/>
                </a:solidFill>
              </a:rPr>
              <a:t>Прогноз на  2023 г.            1 640 938 </a:t>
            </a:r>
            <a:r>
              <a:rPr lang="ru-RU" altLang="ru-RU" sz="1200" dirty="0" err="1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  <a:endParaRPr lang="en-US" altLang="ru-RU" sz="1200" dirty="0">
              <a:solidFill>
                <a:srgbClr val="FF0000"/>
              </a:solidFill>
            </a:endParaRPr>
          </a:p>
        </p:txBody>
      </p:sp>
      <p:sp>
        <p:nvSpPr>
          <p:cNvPr id="26656" name="Rectangle 8"/>
          <p:cNvSpPr>
            <a:spLocks noChangeArrowheads="1"/>
          </p:cNvSpPr>
          <p:nvPr/>
        </p:nvSpPr>
        <p:spPr bwMode="auto">
          <a:xfrm>
            <a:off x="7291678" y="2696533"/>
            <a:ext cx="6492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</a:rPr>
              <a:t>-36 924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1177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91" y="923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61381" y="258763"/>
            <a:ext cx="10351697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планируемых доходов муниципального образования Куйтунский район на 2023 год с первоначальным бюджетом 20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 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5" name="Object 2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50223141"/>
              </p:ext>
            </p:extLst>
          </p:nvPr>
        </p:nvGraphicFramePr>
        <p:xfrm>
          <a:off x="3463925" y="1401763"/>
          <a:ext cx="7499350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1" name="Worksheet" r:id="rId5" imgW="5076763" imgH="2800311" progId="Excel.Sheet.8">
                  <p:embed/>
                </p:oleObj>
              </mc:Choice>
              <mc:Fallback>
                <p:oleObj name="Worksheet" r:id="rId5" imgW="5076763" imgH="280031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1401763"/>
                        <a:ext cx="7499350" cy="413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3797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0622" y="1607127"/>
            <a:ext cx="3397655" cy="18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86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5418" y="0"/>
            <a:ext cx="8645237" cy="158432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расходы бюджета муниципального образования Куйтунский район по расходам на 2023 год и плановый период 2024-2025 </a:t>
            </a:r>
            <a:r>
              <a:rPr lang="ru-RU" alt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381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380543"/>
              </p:ext>
            </p:extLst>
          </p:nvPr>
        </p:nvGraphicFramePr>
        <p:xfrm>
          <a:off x="3660775" y="1985963"/>
          <a:ext cx="7615238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4" name="Worksheet" r:id="rId5" imgW="6238981" imgH="3019392" progId="Excel.Sheet.8">
                  <p:embed/>
                </p:oleObj>
              </mc:Choice>
              <mc:Fallback>
                <p:oleObj name="Worksheet" r:id="rId5" imgW="6238981" imgH="3019392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1985963"/>
                        <a:ext cx="7615238" cy="2976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52845" y="142875"/>
            <a:ext cx="11425644" cy="66800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ПЕРЕЧЕНЬ  муниципальных  программ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на 2023 год и плановый период 2024 и 2025 гг.                         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 flipV="1">
            <a:off x="9300634" y="6884988"/>
            <a:ext cx="2459996" cy="72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7FDC051-4D7A-4A2B-96C8-1730CBC91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42530"/>
              </p:ext>
            </p:extLst>
          </p:nvPr>
        </p:nvGraphicFramePr>
        <p:xfrm>
          <a:off x="452845" y="1027611"/>
          <a:ext cx="11425645" cy="5762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3664">
                  <a:extLst>
                    <a:ext uri="{9D8B030D-6E8A-4147-A177-3AD203B41FA5}">
                      <a16:colId xmlns:a16="http://schemas.microsoft.com/office/drawing/2014/main" val="4115028520"/>
                    </a:ext>
                  </a:extLst>
                </a:gridCol>
                <a:gridCol w="2315804">
                  <a:extLst>
                    <a:ext uri="{9D8B030D-6E8A-4147-A177-3AD203B41FA5}">
                      <a16:colId xmlns:a16="http://schemas.microsoft.com/office/drawing/2014/main" val="1498568628"/>
                    </a:ext>
                  </a:extLst>
                </a:gridCol>
                <a:gridCol w="1924134">
                  <a:extLst>
                    <a:ext uri="{9D8B030D-6E8A-4147-A177-3AD203B41FA5}">
                      <a16:colId xmlns:a16="http://schemas.microsoft.com/office/drawing/2014/main" val="1840584733"/>
                    </a:ext>
                  </a:extLst>
                </a:gridCol>
                <a:gridCol w="1542043">
                  <a:extLst>
                    <a:ext uri="{9D8B030D-6E8A-4147-A177-3AD203B41FA5}">
                      <a16:colId xmlns:a16="http://schemas.microsoft.com/office/drawing/2014/main" val="181478075"/>
                    </a:ext>
                  </a:extLst>
                </a:gridCol>
              </a:tblGrid>
              <a:tr h="15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470370502"/>
                  </a:ext>
                </a:extLst>
              </a:tr>
              <a:tr h="15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val="2149898665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2021-2025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1174655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1111364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1051077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184606828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финансами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2020-2025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273290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230343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233192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731396609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малого бизнеса» на 2019-2024 годы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701269467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«Улучшение условий и охраны труда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2021-2024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val="2780100436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преступлений и правонарушений среди несовершеннолетних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в 2021-2025 гг.»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val="2947502653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наркомании и социально-негативных явлений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827393022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и управление земельными ресурсами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 2019-2023 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916210982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«Реформирование жилищно-коммунального хозяйства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4004959177"/>
                  </a:ext>
                </a:extLst>
              </a:tr>
              <a:tr h="158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«Охрана окружающей среды на 2019-2023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151193432"/>
                  </a:ext>
                </a:extLst>
              </a:tr>
              <a:tr h="460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«Комплексное развитие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Иркутской области на 2021-2027 годы»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20781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2497365119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культуры, спорта и молодежной политики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2023-2027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568229233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«Укрепление общественного здоровья на 2021-2025 гг.»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6490788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дорожного хозяйства на территории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Куйтунского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 2020-2025 гг.»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755801942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 культуры 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2022-2025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34867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38433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44362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96073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6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96090" y="142875"/>
            <a:ext cx="11582399" cy="66800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ПЕРЕЧЕНЬ  муниципальных  программ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на 2023 год и плановый период 2024 и 2025 гг.                          </a:t>
            </a:r>
            <a:r>
              <a:rPr lang="ru-RU" sz="1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 flipV="1">
            <a:off x="9300634" y="6884988"/>
            <a:ext cx="2459996" cy="72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8852AB8-FDE2-4634-A536-0D99400F0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83743"/>
              </p:ext>
            </p:extLst>
          </p:nvPr>
        </p:nvGraphicFramePr>
        <p:xfrm>
          <a:off x="296089" y="1341702"/>
          <a:ext cx="11582399" cy="514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092">
                  <a:extLst>
                    <a:ext uri="{9D8B030D-6E8A-4147-A177-3AD203B41FA5}">
                      <a16:colId xmlns:a16="http://schemas.microsoft.com/office/drawing/2014/main" val="2820333787"/>
                    </a:ext>
                  </a:extLst>
                </a:gridCol>
                <a:gridCol w="2347577">
                  <a:extLst>
                    <a:ext uri="{9D8B030D-6E8A-4147-A177-3AD203B41FA5}">
                      <a16:colId xmlns:a16="http://schemas.microsoft.com/office/drawing/2014/main" val="667339073"/>
                    </a:ext>
                  </a:extLst>
                </a:gridCol>
                <a:gridCol w="1950528">
                  <a:extLst>
                    <a:ext uri="{9D8B030D-6E8A-4147-A177-3AD203B41FA5}">
                      <a16:colId xmlns:a16="http://schemas.microsoft.com/office/drawing/2014/main" val="641502985"/>
                    </a:ext>
                  </a:extLst>
                </a:gridCol>
                <a:gridCol w="1563202">
                  <a:extLst>
                    <a:ext uri="{9D8B030D-6E8A-4147-A177-3AD203B41FA5}">
                      <a16:colId xmlns:a16="http://schemas.microsoft.com/office/drawing/2014/main" val="2012418238"/>
                    </a:ext>
                  </a:extLst>
                </a:gridCol>
              </a:tblGrid>
              <a:tr h="558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 энергосбережении и повышении энергетической эффективности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2020-2024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27295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«Муниципальное управление» на 2020-2025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114915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100985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104131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861185692"/>
                  </a:ext>
                </a:extLst>
              </a:tr>
              <a:tr h="58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«Укрепление межнационального 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межконфессиального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согласия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2020-2023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166094070"/>
                  </a:ext>
                </a:extLst>
              </a:tr>
              <a:tr h="586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 социально-ориентированных некоммерческих организаций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2020-2025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277032859"/>
                  </a:ext>
                </a:extLst>
              </a:tr>
              <a:tr h="47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терроризма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485235690"/>
                  </a:ext>
                </a:extLst>
              </a:tr>
              <a:tr h="453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экстремизма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3566590789"/>
                  </a:ext>
                </a:extLst>
              </a:tr>
              <a:tr h="43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«Защита населения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2021-2025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29462429"/>
                  </a:ext>
                </a:extLst>
              </a:tr>
              <a:tr h="50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«Повышение безопасности дорожного движения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2021-2023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4154729982"/>
                  </a:ext>
                </a:extLst>
              </a:tr>
              <a:tr h="50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«Содействие занятости населения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2021-2025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3308106466"/>
                  </a:ext>
                </a:extLst>
              </a:tr>
              <a:tr h="58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2021-2024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472911738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программам: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1631832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1502825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1462246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289371683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7873F67-ACC0-40C6-883D-6D99745FD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27103"/>
              </p:ext>
            </p:extLst>
          </p:nvPr>
        </p:nvGraphicFramePr>
        <p:xfrm>
          <a:off x="296090" y="1019638"/>
          <a:ext cx="11582398" cy="322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533">
                  <a:extLst>
                    <a:ext uri="{9D8B030D-6E8A-4147-A177-3AD203B41FA5}">
                      <a16:colId xmlns:a16="http://schemas.microsoft.com/office/drawing/2014/main" val="2939323082"/>
                    </a:ext>
                  </a:extLst>
                </a:gridCol>
                <a:gridCol w="2342606">
                  <a:extLst>
                    <a:ext uri="{9D8B030D-6E8A-4147-A177-3AD203B41FA5}">
                      <a16:colId xmlns:a16="http://schemas.microsoft.com/office/drawing/2014/main" val="2260772962"/>
                    </a:ext>
                  </a:extLst>
                </a:gridCol>
                <a:gridCol w="1942011">
                  <a:extLst>
                    <a:ext uri="{9D8B030D-6E8A-4147-A177-3AD203B41FA5}">
                      <a16:colId xmlns:a16="http://schemas.microsoft.com/office/drawing/2014/main" val="2668172046"/>
                    </a:ext>
                  </a:extLst>
                </a:gridCol>
                <a:gridCol w="1576248">
                  <a:extLst>
                    <a:ext uri="{9D8B030D-6E8A-4147-A177-3AD203B41FA5}">
                      <a16:colId xmlns:a16="http://schemas.microsoft.com/office/drawing/2014/main" val="141984310"/>
                    </a:ext>
                  </a:extLst>
                </a:gridCol>
              </a:tblGrid>
              <a:tr h="16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1784474"/>
                  </a:ext>
                </a:extLst>
              </a:tr>
              <a:tr h="16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819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60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24287"/>
            <a:ext cx="710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</a:t>
            </a:r>
            <a:endParaRPr lang="ru-RU" sz="24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89806"/>
              </p:ext>
            </p:extLst>
          </p:nvPr>
        </p:nvGraphicFramePr>
        <p:xfrm>
          <a:off x="3155323" y="1068947"/>
          <a:ext cx="8306872" cy="418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5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07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2 837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616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Дума муниципального образования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4 014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3 612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7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Контрольно-счетной палаты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5867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1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КСП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4 568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5 867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5 867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высшего должностного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3 476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10 881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9 881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9 479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7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79078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4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851246"/>
              </p:ext>
            </p:extLst>
          </p:nvPr>
        </p:nvGraphicFramePr>
        <p:xfrm>
          <a:off x="3614738" y="1280160"/>
          <a:ext cx="8061325" cy="494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3" name="Worksheet" r:id="rId4" imgW="9325125" imgH="5724558" progId="Excel.Sheet.8">
                  <p:embed/>
                </p:oleObj>
              </mc:Choice>
              <mc:Fallback>
                <p:oleObj name="Worksheet" r:id="rId4" imgW="9325125" imgH="572455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1280160"/>
                        <a:ext cx="8061325" cy="4946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966" y="189780"/>
            <a:ext cx="9687463" cy="1440611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</a:p>
        </p:txBody>
      </p:sp>
    </p:spTree>
    <p:extLst>
      <p:ext uri="{BB962C8B-B14F-4D97-AF65-F5344CB8AC3E}">
        <p14:creationId xmlns:p14="http://schemas.microsoft.com/office/powerpoint/2010/main" val="12229071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82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районного бюджета на 2023 год и на плановый период 2024-2025 гг. </a:t>
            </a:r>
          </a:p>
        </p:txBody>
      </p:sp>
      <p:graphicFrame>
        <p:nvGraphicFramePr>
          <p:cNvPr id="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909604"/>
              </p:ext>
            </p:extLst>
          </p:nvPr>
        </p:nvGraphicFramePr>
        <p:xfrm>
          <a:off x="3475038" y="1417638"/>
          <a:ext cx="8156575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6" name="Worksheet" r:id="rId4" imgW="9267909" imgH="4829273" progId="Excel.Sheet.8">
                  <p:embed/>
                </p:oleObj>
              </mc:Choice>
              <mc:Fallback>
                <p:oleObj name="Worksheet" r:id="rId4" imgW="9267909" imgH="482927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1417638"/>
                        <a:ext cx="8156575" cy="4294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22978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1065" y="206063"/>
            <a:ext cx="1117886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Финансовое управление администрации муниципального образования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665302, Иркутская область,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район,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р.п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 Куйтун, ул. Карла Маркса,18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тел. : (39536)5-24-70,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e-mail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: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fin25@gfu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ru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График работы: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пн-пт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с 8:30 до 17:30,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сб-вс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выходной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Официальный сайт муниципального образования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в информационно-телекоммуникационной сети «Интернет»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куйтунскийрайон.рф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«Муниципальные финансы»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361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74725" y="333375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Муниципальный (местный) бюджет</a:t>
            </a:r>
          </a:p>
        </p:txBody>
      </p:sp>
      <p:sp>
        <p:nvSpPr>
          <p:cNvPr id="21507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Обязательный компонент демократического государственного строя – местное самоуправление, осуществляемое самим населением через свободно избранные им представительные органы.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Муниципальный (местный) бюджет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1838" y="3495675"/>
            <a:ext cx="1716087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540000" y="3962400"/>
            <a:ext cx="923925" cy="39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56000" y="3495675"/>
            <a:ext cx="171767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7" name="Минус 6"/>
          <p:cNvSpPr/>
          <p:nvPr/>
        </p:nvSpPr>
        <p:spPr>
          <a:xfrm>
            <a:off x="5375275" y="3840163"/>
            <a:ext cx="1004888" cy="4778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81763" y="3495675"/>
            <a:ext cx="171767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8" name="Плюс 7"/>
          <p:cNvSpPr/>
          <p:nvPr/>
        </p:nvSpPr>
        <p:spPr>
          <a:xfrm>
            <a:off x="8453438" y="3687763"/>
            <a:ext cx="812800" cy="706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07525" y="3495675"/>
            <a:ext cx="2063750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46482216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8706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74725" y="333375"/>
            <a:ext cx="980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rebuchet MS" pitchFamily="34" charset="0"/>
              </a:rPr>
              <a:t>Бюджетный процесс в муниципальном образовании и его участники</a:t>
            </a:r>
          </a:p>
        </p:txBody>
      </p:sp>
      <p:sp>
        <p:nvSpPr>
          <p:cNvPr id="23555" name="Объект 3"/>
          <p:cNvSpPr>
            <a:spLocks noGrp="1"/>
          </p:cNvSpPr>
          <p:nvPr>
            <p:ph/>
          </p:nvPr>
        </p:nvSpPr>
        <p:spPr>
          <a:xfrm>
            <a:off x="396875" y="733425"/>
            <a:ext cx="10972800" cy="61483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9138" y="731838"/>
            <a:ext cx="10771187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района (июнь-октябрь)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90575" y="1223963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муниципального района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49738" y="1206500"/>
            <a:ext cx="23685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Куйтунский район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72463" y="1217613"/>
            <a:ext cx="238760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0575" y="1874838"/>
            <a:ext cx="4548188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получатели бюджетных средств, главные администраторы доходов бюджета, главные администраторы источников финансирования дефицита бюджета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43650" y="1874838"/>
            <a:ext cx="5138738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городского и сельских поселений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9138" y="2730500"/>
            <a:ext cx="10771187" cy="32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района и его утверждение (октябрь-декабрь)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52625" y="3211513"/>
            <a:ext cx="21780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муниципального образования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810375" y="3211513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общественные организации муниципального района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9138" y="3914775"/>
            <a:ext cx="10771187" cy="32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района (1 января – 31 декабря)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87413" y="4435475"/>
            <a:ext cx="2176462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09075" y="4435475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451225" y="4435475"/>
            <a:ext cx="5153025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получатели бюджетных средств, главные администраторы источников финансирования дефицита бюджета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9138" y="5224463"/>
            <a:ext cx="10771187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рассмотрение отчёта об исполнении бюджета (1 января – 30 апреля)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49300" y="5775325"/>
            <a:ext cx="2178050" cy="56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367088" y="5778500"/>
            <a:ext cx="2176462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муниципального района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03938" y="5789613"/>
            <a:ext cx="217805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муниципального образования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842375" y="5789613"/>
            <a:ext cx="2176463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общественные организации  муниципального района</a:t>
            </a:r>
          </a:p>
        </p:txBody>
      </p:sp>
      <p:sp>
        <p:nvSpPr>
          <p:cNvPr id="46" name="Овал 45"/>
          <p:cNvSpPr/>
          <p:nvPr/>
        </p:nvSpPr>
        <p:spPr>
          <a:xfrm>
            <a:off x="749300" y="731838"/>
            <a:ext cx="757238" cy="3190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sp>
        <p:nvSpPr>
          <p:cNvPr id="47" name="Овал 46"/>
          <p:cNvSpPr/>
          <p:nvPr/>
        </p:nvSpPr>
        <p:spPr>
          <a:xfrm>
            <a:off x="719138" y="2722563"/>
            <a:ext cx="755650" cy="320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  <p:sp>
        <p:nvSpPr>
          <p:cNvPr id="48" name="Овал 47"/>
          <p:cNvSpPr/>
          <p:nvPr/>
        </p:nvSpPr>
        <p:spPr>
          <a:xfrm>
            <a:off x="719138" y="3902075"/>
            <a:ext cx="755650" cy="320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  <p:sp>
        <p:nvSpPr>
          <p:cNvPr id="49" name="Овал 48"/>
          <p:cNvSpPr/>
          <p:nvPr/>
        </p:nvSpPr>
        <p:spPr>
          <a:xfrm>
            <a:off x="719138" y="5248275"/>
            <a:ext cx="755650" cy="319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838325" y="106521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8763" y="10715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367838" y="10715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451225" y="1071563"/>
            <a:ext cx="0" cy="8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315200" y="1071563"/>
            <a:ext cx="7938" cy="8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302000" y="3081338"/>
            <a:ext cx="0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826375" y="3081338"/>
            <a:ext cx="0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203450" y="423703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943600" y="423703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088563" y="4222750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952625" y="5567363"/>
            <a:ext cx="0" cy="20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249738" y="5581650"/>
            <a:ext cx="0" cy="20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005638" y="5567363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810750" y="5597525"/>
            <a:ext cx="0" cy="20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9037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МУНИЦИПАЛЬНОГО ОБРАЗОВАНИЯ КУЙТУНСКИЙ РАЙОН НА 2023-2025 гг.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961886F-70CD-422A-A26F-9120C0BA1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253230"/>
              </p:ext>
            </p:extLst>
          </p:nvPr>
        </p:nvGraphicFramePr>
        <p:xfrm>
          <a:off x="487680" y="1094704"/>
          <a:ext cx="11251476" cy="5665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210">
                  <a:extLst>
                    <a:ext uri="{9D8B030D-6E8A-4147-A177-3AD203B41FA5}">
                      <a16:colId xmlns:a16="http://schemas.microsoft.com/office/drawing/2014/main" val="926705764"/>
                    </a:ext>
                  </a:extLst>
                </a:gridCol>
                <a:gridCol w="919660">
                  <a:extLst>
                    <a:ext uri="{9D8B030D-6E8A-4147-A177-3AD203B41FA5}">
                      <a16:colId xmlns:a16="http://schemas.microsoft.com/office/drawing/2014/main" val="2504199351"/>
                    </a:ext>
                  </a:extLst>
                </a:gridCol>
                <a:gridCol w="839191">
                  <a:extLst>
                    <a:ext uri="{9D8B030D-6E8A-4147-A177-3AD203B41FA5}">
                      <a16:colId xmlns:a16="http://schemas.microsoft.com/office/drawing/2014/main" val="3859877806"/>
                    </a:ext>
                  </a:extLst>
                </a:gridCol>
                <a:gridCol w="853562">
                  <a:extLst>
                    <a:ext uri="{9D8B030D-6E8A-4147-A177-3AD203B41FA5}">
                      <a16:colId xmlns:a16="http://schemas.microsoft.com/office/drawing/2014/main" val="3550315193"/>
                    </a:ext>
                  </a:extLst>
                </a:gridCol>
                <a:gridCol w="784584">
                  <a:extLst>
                    <a:ext uri="{9D8B030D-6E8A-4147-A177-3AD203B41FA5}">
                      <a16:colId xmlns:a16="http://schemas.microsoft.com/office/drawing/2014/main" val="1813670622"/>
                    </a:ext>
                  </a:extLst>
                </a:gridCol>
                <a:gridCol w="839191">
                  <a:extLst>
                    <a:ext uri="{9D8B030D-6E8A-4147-A177-3AD203B41FA5}">
                      <a16:colId xmlns:a16="http://schemas.microsoft.com/office/drawing/2014/main" val="879823281"/>
                    </a:ext>
                  </a:extLst>
                </a:gridCol>
                <a:gridCol w="827696">
                  <a:extLst>
                    <a:ext uri="{9D8B030D-6E8A-4147-A177-3AD203B41FA5}">
                      <a16:colId xmlns:a16="http://schemas.microsoft.com/office/drawing/2014/main" val="2982420819"/>
                    </a:ext>
                  </a:extLst>
                </a:gridCol>
                <a:gridCol w="839191">
                  <a:extLst>
                    <a:ext uri="{9D8B030D-6E8A-4147-A177-3AD203B41FA5}">
                      <a16:colId xmlns:a16="http://schemas.microsoft.com/office/drawing/2014/main" val="643641460"/>
                    </a:ext>
                  </a:extLst>
                </a:gridCol>
                <a:gridCol w="839191">
                  <a:extLst>
                    <a:ext uri="{9D8B030D-6E8A-4147-A177-3AD203B41FA5}">
                      <a16:colId xmlns:a16="http://schemas.microsoft.com/office/drawing/2014/main" val="1187978428"/>
                    </a:ext>
                  </a:extLst>
                </a:gridCol>
              </a:tblGrid>
              <a:tr h="1196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на: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79976"/>
                  </a:ext>
                </a:extLst>
              </a:tr>
              <a:tr h="188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1608760619"/>
                  </a:ext>
                </a:extLst>
              </a:tr>
              <a:tr h="132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81438"/>
                  </a:ext>
                </a:extLst>
              </a:tr>
              <a:tr h="13229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развития МО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836041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продукции, работ, услуг (в действующих ценах) по полному кругу организаций, 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2 075,1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1 846,6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2 016,6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2 157,2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2 182,9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2 256,4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2 347,9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51277180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по видам экономической деятельности: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579243358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1 038,8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1 203,2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1 328,4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1 421,9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1 438,9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1 482,7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697566178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721,9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878,1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940,1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951,4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979,3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1 018,7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2350977825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Лесоводство и лесозаготовки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316,9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398,8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450,3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481,8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503,4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522,9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686369520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681149086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149139558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1491092122"/>
                  </a:ext>
                </a:extLst>
              </a:tr>
              <a:tr h="230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2783505143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1384316973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985336630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649156434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91653109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информации и связи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2405982169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755402592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продукции, работ, услуг (в действующих ценах) предприятий малого бизнеса (с учетом микропредприятий) 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1 057,0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1 126,9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1 140,4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1 183,7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92958225"/>
                  </a:ext>
                </a:extLst>
              </a:tr>
              <a:tr h="252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предприятий (с учетом предприятий малого бизнеса)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365851333"/>
                  </a:ext>
                </a:extLst>
              </a:tr>
              <a:tr h="13229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основных видов экономической деятельности хозяйствующих субъектов МО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102937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Промышленное производство: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6522791"/>
                  </a:ext>
                </a:extLst>
              </a:tr>
              <a:tr h="333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(В+C+D+E)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871,5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2338974310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 - всего***: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2530988711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773096007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 (В):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2105854622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258222276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2508486187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 (С):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3173287689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2171917014"/>
                  </a:ext>
                </a:extLst>
              </a:tr>
              <a:tr h="132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8" marR="4268" marT="4268" marB="0" anchor="ctr"/>
                </a:tc>
                <a:extLst>
                  <a:ext uri="{0D108BD9-81ED-4DB2-BD59-A6C34878D82A}">
                    <a16:rowId xmlns:a16="http://schemas.microsoft.com/office/drawing/2014/main" val="142420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1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F86865D-674D-40D0-9812-0FE0599D7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73391"/>
              </p:ext>
            </p:extLst>
          </p:nvPr>
        </p:nvGraphicFramePr>
        <p:xfrm>
          <a:off x="396240" y="156754"/>
          <a:ext cx="11399520" cy="6591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3216">
                  <a:extLst>
                    <a:ext uri="{9D8B030D-6E8A-4147-A177-3AD203B41FA5}">
                      <a16:colId xmlns:a16="http://schemas.microsoft.com/office/drawing/2014/main" val="1210104318"/>
                    </a:ext>
                  </a:extLst>
                </a:gridCol>
                <a:gridCol w="932715">
                  <a:extLst>
                    <a:ext uri="{9D8B030D-6E8A-4147-A177-3AD203B41FA5}">
                      <a16:colId xmlns:a16="http://schemas.microsoft.com/office/drawing/2014/main" val="813986999"/>
                    </a:ext>
                  </a:extLst>
                </a:gridCol>
                <a:gridCol w="851102">
                  <a:extLst>
                    <a:ext uri="{9D8B030D-6E8A-4147-A177-3AD203B41FA5}">
                      <a16:colId xmlns:a16="http://schemas.microsoft.com/office/drawing/2014/main" val="711086241"/>
                    </a:ext>
                  </a:extLst>
                </a:gridCol>
                <a:gridCol w="865676">
                  <a:extLst>
                    <a:ext uri="{9D8B030D-6E8A-4147-A177-3AD203B41FA5}">
                      <a16:colId xmlns:a16="http://schemas.microsoft.com/office/drawing/2014/main" val="3177696515"/>
                    </a:ext>
                  </a:extLst>
                </a:gridCol>
                <a:gridCol w="795721">
                  <a:extLst>
                    <a:ext uri="{9D8B030D-6E8A-4147-A177-3AD203B41FA5}">
                      <a16:colId xmlns:a16="http://schemas.microsoft.com/office/drawing/2014/main" val="1852811218"/>
                    </a:ext>
                  </a:extLst>
                </a:gridCol>
                <a:gridCol w="839443">
                  <a:extLst>
                    <a:ext uri="{9D8B030D-6E8A-4147-A177-3AD203B41FA5}">
                      <a16:colId xmlns:a16="http://schemas.microsoft.com/office/drawing/2014/main" val="3143217258"/>
                    </a:ext>
                  </a:extLst>
                </a:gridCol>
                <a:gridCol w="839443">
                  <a:extLst>
                    <a:ext uri="{9D8B030D-6E8A-4147-A177-3AD203B41FA5}">
                      <a16:colId xmlns:a16="http://schemas.microsoft.com/office/drawing/2014/main" val="3346585494"/>
                    </a:ext>
                  </a:extLst>
                </a:gridCol>
                <a:gridCol w="851102">
                  <a:extLst>
                    <a:ext uri="{9D8B030D-6E8A-4147-A177-3AD203B41FA5}">
                      <a16:colId xmlns:a16="http://schemas.microsoft.com/office/drawing/2014/main" val="90582242"/>
                    </a:ext>
                  </a:extLst>
                </a:gridCol>
                <a:gridCol w="851102">
                  <a:extLst>
                    <a:ext uri="{9D8B030D-6E8A-4147-A177-3AD203B41FA5}">
                      <a16:colId xmlns:a16="http://schemas.microsoft.com/office/drawing/2014/main" val="3722468305"/>
                    </a:ext>
                  </a:extLst>
                </a:gridCol>
              </a:tblGrid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 (D):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1951269902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1409178055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15083338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  (Е):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896086922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3655271832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177806104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Валовый выпуск продукции  в сельхозорганизациях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83330078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в сельхозорганизациях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42374810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650845229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365845690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735948860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Введено жилья на душу населения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884989485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хранение: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314093228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Грузооборот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тыс.т/км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727565903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Пассажирооборот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пас/км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3724458548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4090463225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Розничный товарооборот (крупные и средние предприятия)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1 408,8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1 531,4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1 549,7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828185811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531329847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sng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736450210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действующих малых предприятий - всего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3718634578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по видам экономической деятельности: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343128007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3372530334"/>
                  </a:ext>
                </a:extLst>
              </a:tr>
              <a:tr h="27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652590558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Лесоводство и лесозаготовки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1492686931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578448906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35764889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3147844442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17982771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369952090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1660463484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315123993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3711379259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информации и связи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1588725521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957588245"/>
                  </a:ext>
                </a:extLst>
              </a:tr>
              <a:tr h="270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выручки предприятий малого бизнеса (с учетом микропредприятий) в выручке  в целом по МО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909960993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действующих микропредприятий - всего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996868059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выручки предприятий микропредприятий в выручке  в целом по МО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87044612"/>
                  </a:ext>
                </a:extLst>
              </a:tr>
              <a:tr h="13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индивидуальных предпринимателей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3943260048"/>
                  </a:ext>
                </a:extLst>
              </a:tr>
              <a:tr h="1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-  всего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966,57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1069,60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9" marR="5339" marT="5339" marB="0" anchor="ctr"/>
                </a:tc>
                <a:extLst>
                  <a:ext uri="{0D108BD9-81ED-4DB2-BD59-A6C34878D82A}">
                    <a16:rowId xmlns:a16="http://schemas.microsoft.com/office/drawing/2014/main" val="260284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78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6891661-A487-4A1B-8A29-A0D69F6E0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58896"/>
              </p:ext>
            </p:extLst>
          </p:nvPr>
        </p:nvGraphicFramePr>
        <p:xfrm>
          <a:off x="304800" y="153577"/>
          <a:ext cx="11582401" cy="6612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960">
                  <a:extLst>
                    <a:ext uri="{9D8B030D-6E8A-4147-A177-3AD203B41FA5}">
                      <a16:colId xmlns:a16="http://schemas.microsoft.com/office/drawing/2014/main" val="3635619046"/>
                    </a:ext>
                  </a:extLst>
                </a:gridCol>
                <a:gridCol w="942238">
                  <a:extLst>
                    <a:ext uri="{9D8B030D-6E8A-4147-A177-3AD203B41FA5}">
                      <a16:colId xmlns:a16="http://schemas.microsoft.com/office/drawing/2014/main" val="803786604"/>
                    </a:ext>
                  </a:extLst>
                </a:gridCol>
                <a:gridCol w="865199">
                  <a:extLst>
                    <a:ext uri="{9D8B030D-6E8A-4147-A177-3AD203B41FA5}">
                      <a16:colId xmlns:a16="http://schemas.microsoft.com/office/drawing/2014/main" val="1492948263"/>
                    </a:ext>
                  </a:extLst>
                </a:gridCol>
                <a:gridCol w="880013">
                  <a:extLst>
                    <a:ext uri="{9D8B030D-6E8A-4147-A177-3AD203B41FA5}">
                      <a16:colId xmlns:a16="http://schemas.microsoft.com/office/drawing/2014/main" val="2354226935"/>
                    </a:ext>
                  </a:extLst>
                </a:gridCol>
                <a:gridCol w="808901">
                  <a:extLst>
                    <a:ext uri="{9D8B030D-6E8A-4147-A177-3AD203B41FA5}">
                      <a16:colId xmlns:a16="http://schemas.microsoft.com/office/drawing/2014/main" val="800226562"/>
                    </a:ext>
                  </a:extLst>
                </a:gridCol>
                <a:gridCol w="853346">
                  <a:extLst>
                    <a:ext uri="{9D8B030D-6E8A-4147-A177-3AD203B41FA5}">
                      <a16:colId xmlns:a16="http://schemas.microsoft.com/office/drawing/2014/main" val="1649864276"/>
                    </a:ext>
                  </a:extLst>
                </a:gridCol>
                <a:gridCol w="853346">
                  <a:extLst>
                    <a:ext uri="{9D8B030D-6E8A-4147-A177-3AD203B41FA5}">
                      <a16:colId xmlns:a16="http://schemas.microsoft.com/office/drawing/2014/main" val="691316624"/>
                    </a:ext>
                  </a:extLst>
                </a:gridCol>
                <a:gridCol w="865199">
                  <a:extLst>
                    <a:ext uri="{9D8B030D-6E8A-4147-A177-3AD203B41FA5}">
                      <a16:colId xmlns:a16="http://schemas.microsoft.com/office/drawing/2014/main" val="685877172"/>
                    </a:ext>
                  </a:extLst>
                </a:gridCol>
                <a:gridCol w="865199">
                  <a:extLst>
                    <a:ext uri="{9D8B030D-6E8A-4147-A177-3AD203B41FA5}">
                      <a16:colId xmlns:a16="http://schemas.microsoft.com/office/drawing/2014/main" val="2380493430"/>
                    </a:ext>
                  </a:extLst>
                </a:gridCol>
              </a:tblGrid>
              <a:tr h="14016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Демография, трудовые ресурсы и уровень жизни населения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274993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- всего</a:t>
                      </a:r>
                      <a:endParaRPr lang="ru-RU" sz="9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3743929123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(без внешних совместителей) по полному кругу организаций,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57520607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087537452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3467742495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652376753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Лесоводство и лесозаготовки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50902521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04044130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975710085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723873556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51223973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4031925774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3228895036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426934505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66101305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информации и связи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549689507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3215123381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01927544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 и предоставление социальных услуг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63617277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439292513"/>
                  </a:ext>
                </a:extLst>
              </a:tr>
              <a:tr h="391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из общей численности работающих численность работников бюджетной сферы, финансируемой из консолидированного местного бюджета-всего,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2,155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718616635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по отраслям социальной сферы: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968542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 культуры, спорта, организация досуга и развлечений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458673909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768233199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операциям с недвижиммым имуществом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10803325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профессиональная, научная и техническая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683950801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3045136300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 административная и сопутствующие дополнительные  услуги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560561365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из общей численности работающих численность работников малых предприятий (с учетом микропредприятий)-всего,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4240197779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098734816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4194400467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0,147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3906975300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Лесоводство и лесозаготовки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0,106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432253191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3813653944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1017524177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478328561"/>
                  </a:ext>
                </a:extLst>
              </a:tr>
              <a:tr h="1401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600014908"/>
                  </a:ext>
                </a:extLst>
              </a:tr>
              <a:tr h="27738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>
                    <a16:rowId xmlns:a16="http://schemas.microsoft.com/office/drawing/2014/main" val="2186813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67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1A9671F-DA73-435C-919A-89FF6F298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81310"/>
              </p:ext>
            </p:extLst>
          </p:nvPr>
        </p:nvGraphicFramePr>
        <p:xfrm>
          <a:off x="139337" y="69670"/>
          <a:ext cx="11887199" cy="6689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8860">
                  <a:extLst>
                    <a:ext uri="{9D8B030D-6E8A-4147-A177-3AD203B41FA5}">
                      <a16:colId xmlns:a16="http://schemas.microsoft.com/office/drawing/2014/main" val="3906215015"/>
                    </a:ext>
                  </a:extLst>
                </a:gridCol>
                <a:gridCol w="972618">
                  <a:extLst>
                    <a:ext uri="{9D8B030D-6E8A-4147-A177-3AD203B41FA5}">
                      <a16:colId xmlns:a16="http://schemas.microsoft.com/office/drawing/2014/main" val="1343941942"/>
                    </a:ext>
                  </a:extLst>
                </a:gridCol>
                <a:gridCol w="887512">
                  <a:extLst>
                    <a:ext uri="{9D8B030D-6E8A-4147-A177-3AD203B41FA5}">
                      <a16:colId xmlns:a16="http://schemas.microsoft.com/office/drawing/2014/main" val="1106924799"/>
                    </a:ext>
                  </a:extLst>
                </a:gridCol>
                <a:gridCol w="902710">
                  <a:extLst>
                    <a:ext uri="{9D8B030D-6E8A-4147-A177-3AD203B41FA5}">
                      <a16:colId xmlns:a16="http://schemas.microsoft.com/office/drawing/2014/main" val="1134710857"/>
                    </a:ext>
                  </a:extLst>
                </a:gridCol>
                <a:gridCol w="829763">
                  <a:extLst>
                    <a:ext uri="{9D8B030D-6E8A-4147-A177-3AD203B41FA5}">
                      <a16:colId xmlns:a16="http://schemas.microsoft.com/office/drawing/2014/main" val="2292253520"/>
                    </a:ext>
                  </a:extLst>
                </a:gridCol>
                <a:gridCol w="875356">
                  <a:extLst>
                    <a:ext uri="{9D8B030D-6E8A-4147-A177-3AD203B41FA5}">
                      <a16:colId xmlns:a16="http://schemas.microsoft.com/office/drawing/2014/main" val="1003815843"/>
                    </a:ext>
                  </a:extLst>
                </a:gridCol>
                <a:gridCol w="875356">
                  <a:extLst>
                    <a:ext uri="{9D8B030D-6E8A-4147-A177-3AD203B41FA5}">
                      <a16:colId xmlns:a16="http://schemas.microsoft.com/office/drawing/2014/main" val="766438501"/>
                    </a:ext>
                  </a:extLst>
                </a:gridCol>
                <a:gridCol w="887512">
                  <a:extLst>
                    <a:ext uri="{9D8B030D-6E8A-4147-A177-3AD203B41FA5}">
                      <a16:colId xmlns:a16="http://schemas.microsoft.com/office/drawing/2014/main" val="2107271635"/>
                    </a:ext>
                  </a:extLst>
                </a:gridCol>
                <a:gridCol w="887512">
                  <a:extLst>
                    <a:ext uri="{9D8B030D-6E8A-4147-A177-3AD203B41FA5}">
                      <a16:colId xmlns:a16="http://schemas.microsoft.com/office/drawing/2014/main" val="2921346948"/>
                    </a:ext>
                  </a:extLst>
                </a:gridCol>
              </a:tblGrid>
              <a:tr h="1376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900500485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246857427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40645477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информации и связи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254402370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195780761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регистрируемой безработицы (к трудоспособному населению)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2369782862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(без выплат социального характера) по полному кругу организаций,</a:t>
                      </a:r>
                      <a:endParaRPr lang="ru-RU" sz="9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28 029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29 795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36 364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863496813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259817443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32 073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34 270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35 956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35 956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37 783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40 522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1603096608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29 674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36 779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38 632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38 632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43 629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213545252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Лесоводство и лесозаготовки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26 455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31 634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109490227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 и рыбоводство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2025154959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32277217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24 665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27 776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4022307349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43 034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53 162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57 339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60 329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61 052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63 532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68 137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275648338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14 444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32 389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1173955507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17 875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19 292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40643292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19 623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20 742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174747992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40 050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38 627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41 676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43 843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44 369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45 888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49 537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1725450249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информации и связи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32 667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40 885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44 107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46 393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46 949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52 429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4233090937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44 773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46 458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50 155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52 760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55 557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59 614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822246460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31 632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33 222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36 869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36 869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38 823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4087003402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 и предоставление социальных услуг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38 071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39 185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42 460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44 757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47 193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50 037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2556006012"/>
                  </a:ext>
                </a:extLst>
              </a:tr>
              <a:tr h="3394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работников бюджетной сферы, финансируемой из консолидированного местного бюджета с учетом "дорожных карт" МО - всего, 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33 592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36 043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37 393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41 396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44 412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402121993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по категориям работников: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1333774991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 культуры, спорта, организация досуга и развлечений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36 911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42 574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633605463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34 195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35 204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36 998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38 959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644143321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операциям с недвижиммым имуществом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61 139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43 681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61 567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64 825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64 825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68 258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71 883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316203318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профессиональная, научная и техническая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78 167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80 688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92 813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97 625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97 625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102 813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110 313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133442486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39 290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42 099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45 693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48 065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48 065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50 616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54 317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286977373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 административная и сопутствующие дополнительные  услуги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34 917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32 588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34 283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34 283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36 098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38 735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65443563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работников малых предприятий (с учетом микропредприятий)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22 903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25 133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26 682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26 682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28 232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30 013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634283856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по полному кругу организаций, 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2 032,8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2 119,0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2 252,5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2 401,2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2 412,6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2 576,4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2 749,1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37413282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947281110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работников малых предприятий (с учетом микропредприятий)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805037683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работников сельского хозяйства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291222664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работников бюджетной сферы</a:t>
                      </a:r>
                      <a:endParaRPr lang="ru-RU" sz="9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1 034,9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1 034,9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1 089,8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1 169,2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1383791132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социального характера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455956985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2926072996"/>
                  </a:ext>
                </a:extLst>
              </a:tr>
              <a:tr h="1376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Валовый совокупный доход (сумма ФОТ, выплат соцхарактера, прочих доходов)</a:t>
                      </a:r>
                      <a:endParaRPr lang="ru-RU" sz="9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2 044,8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2 125,8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2 259,3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2 408,0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2 419,4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2 583,2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2 755,9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" marR="4566" marT="4566" marB="0" anchor="ctr"/>
                </a:tc>
                <a:extLst>
                  <a:ext uri="{0D108BD9-81ED-4DB2-BD59-A6C34878D82A}">
                    <a16:rowId xmlns:a16="http://schemas.microsoft.com/office/drawing/2014/main" val="339001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1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20367F2-0E23-4528-8B6A-AF54B695D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55601"/>
              </p:ext>
            </p:extLst>
          </p:nvPr>
        </p:nvGraphicFramePr>
        <p:xfrm>
          <a:off x="383176" y="357052"/>
          <a:ext cx="11477896" cy="3960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7015">
                  <a:extLst>
                    <a:ext uri="{9D8B030D-6E8A-4147-A177-3AD203B41FA5}">
                      <a16:colId xmlns:a16="http://schemas.microsoft.com/office/drawing/2014/main" val="128832732"/>
                    </a:ext>
                  </a:extLst>
                </a:gridCol>
                <a:gridCol w="933735">
                  <a:extLst>
                    <a:ext uri="{9D8B030D-6E8A-4147-A177-3AD203B41FA5}">
                      <a16:colId xmlns:a16="http://schemas.microsoft.com/office/drawing/2014/main" val="3319145924"/>
                    </a:ext>
                  </a:extLst>
                </a:gridCol>
                <a:gridCol w="857392">
                  <a:extLst>
                    <a:ext uri="{9D8B030D-6E8A-4147-A177-3AD203B41FA5}">
                      <a16:colId xmlns:a16="http://schemas.microsoft.com/office/drawing/2014/main" val="3661674785"/>
                    </a:ext>
                  </a:extLst>
                </a:gridCol>
                <a:gridCol w="872074">
                  <a:extLst>
                    <a:ext uri="{9D8B030D-6E8A-4147-A177-3AD203B41FA5}">
                      <a16:colId xmlns:a16="http://schemas.microsoft.com/office/drawing/2014/main" val="2626885234"/>
                    </a:ext>
                  </a:extLst>
                </a:gridCol>
                <a:gridCol w="801602">
                  <a:extLst>
                    <a:ext uri="{9D8B030D-6E8A-4147-A177-3AD203B41FA5}">
                      <a16:colId xmlns:a16="http://schemas.microsoft.com/office/drawing/2014/main" val="3776332983"/>
                    </a:ext>
                  </a:extLst>
                </a:gridCol>
                <a:gridCol w="845647">
                  <a:extLst>
                    <a:ext uri="{9D8B030D-6E8A-4147-A177-3AD203B41FA5}">
                      <a16:colId xmlns:a16="http://schemas.microsoft.com/office/drawing/2014/main" val="1113001769"/>
                    </a:ext>
                  </a:extLst>
                </a:gridCol>
                <a:gridCol w="845647">
                  <a:extLst>
                    <a:ext uri="{9D8B030D-6E8A-4147-A177-3AD203B41FA5}">
                      <a16:colId xmlns:a16="http://schemas.microsoft.com/office/drawing/2014/main" val="1171189544"/>
                    </a:ext>
                  </a:extLst>
                </a:gridCol>
                <a:gridCol w="857392">
                  <a:extLst>
                    <a:ext uri="{9D8B030D-6E8A-4147-A177-3AD203B41FA5}">
                      <a16:colId xmlns:a16="http://schemas.microsoft.com/office/drawing/2014/main" val="1762622208"/>
                    </a:ext>
                  </a:extLst>
                </a:gridCol>
                <a:gridCol w="857392">
                  <a:extLst>
                    <a:ext uri="{9D8B030D-6E8A-4147-A177-3AD203B41FA5}">
                      <a16:colId xmlns:a16="http://schemas.microsoft.com/office/drawing/2014/main" val="687435099"/>
                    </a:ext>
                  </a:extLst>
                </a:gridCol>
              </a:tblGrid>
              <a:tr h="20508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Доходный потенциал территориии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15737"/>
                  </a:ext>
                </a:extLst>
              </a:tr>
              <a:tr h="270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Доходный потенциал (объем налогов, формируемых на территории) - всего: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147,811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162,930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165,625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175,137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175,958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181,349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187,202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6554566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1004763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1. 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109,018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118,407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123,881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130,571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131,160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135,902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141,080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210647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2. Налоги на имущество: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17,219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18,413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18,488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19,486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19,616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19,616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19,616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967927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15,049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16,488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16,488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17,378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17,494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17,494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17,494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0893810"/>
                  </a:ext>
                </a:extLst>
              </a:tr>
              <a:tr h="396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кадастровая стоимость земельных участков,</a:t>
                      </a:r>
                      <a:b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 признаваемых объектом налогообложения-всего</a:t>
                      </a:r>
                    </a:p>
                  </a:txBody>
                  <a:tcPr marL="1143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153746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Потенциал поступлений земельного налога</a:t>
                      </a:r>
                    </a:p>
                  </a:txBody>
                  <a:tcPr marL="1143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007313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1,925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2,122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6476973"/>
                  </a:ext>
                </a:extLst>
              </a:tr>
              <a:tr h="3611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Общая инвентаризационная стоимость объектов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6999488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effectLst/>
                          <a:latin typeface="Times New Roman" panose="02020603050405020304" pitchFamily="18" charset="0"/>
                        </a:rPr>
                        <a:t>3. Налоги со специальным режимом: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2840425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1,898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0687630"/>
                  </a:ext>
                </a:extLst>
              </a:tr>
              <a:tr h="205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 патентной  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6,415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0288376"/>
                  </a:ext>
                </a:extLst>
              </a:tr>
              <a:tr h="507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 упрощенной 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6,665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13,505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11,478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12,098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12,178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12,665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13,172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1841644"/>
                  </a:ext>
                </a:extLst>
              </a:tr>
              <a:tr h="372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Налог, единый сельскохозяйственный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4,292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5,278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5,482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5,504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5,666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5,864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688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9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-8545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365091"/>
              </p:ext>
            </p:extLst>
          </p:nvPr>
        </p:nvGraphicFramePr>
        <p:xfrm>
          <a:off x="1420471" y="416297"/>
          <a:ext cx="784225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Document" r:id="rId4" imgW="7219410" imgH="3662535" progId="Word.Document.8">
                  <p:embed/>
                </p:oleObj>
              </mc:Choice>
              <mc:Fallback>
                <p:oleObj name="Document" r:id="rId4" imgW="7219410" imgH="36625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471" y="416297"/>
                        <a:ext cx="7842250" cy="397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6287" y="3617913"/>
            <a:ext cx="63357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45487979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3892</TotalTime>
  <Words>3967</Words>
  <Application>Microsoft Office PowerPoint</Application>
  <PresentationFormat>Широкоэкранный</PresentationFormat>
  <Paragraphs>1671</Paragraphs>
  <Slides>19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Trebuchet MS</vt:lpstr>
      <vt:lpstr>Тема Office</vt:lpstr>
      <vt:lpstr>2_Тема Office</vt:lpstr>
      <vt:lpstr>1_Тема Office</vt:lpstr>
      <vt:lpstr>3_Тема Office</vt:lpstr>
      <vt:lpstr>4_Тема Office</vt:lpstr>
      <vt:lpstr>6_Тема Office</vt:lpstr>
      <vt:lpstr>Документ Microsoft Word 97–2003</vt:lpstr>
      <vt:lpstr>Лист Microsoft Excel 97–2003</vt:lpstr>
      <vt:lpstr>Презентация PowerPoint</vt:lpstr>
      <vt:lpstr>Презентация PowerPoint</vt:lpstr>
      <vt:lpstr>Презентация PowerPoint</vt:lpstr>
      <vt:lpstr>ПРОГНОЗ СОЦИАЛЬНО-ЭКОНОМИЧЕСКОГО РАЗВИТИЯ МУНИЦИПАЛЬНОГО ОБРАЗОВАНИЯ КУЙТУНСКИЙ РАЙОН НА 2023-2025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планируемых доходов  бюджета муниципального образования Куйтунский район на 2023 г. с оценкой 2022 г.</vt:lpstr>
      <vt:lpstr>Сравнение планируемых доходов муниципального образования Куйтунский район на 2023 год с первоначальным бюджетом 2022 года </vt:lpstr>
      <vt:lpstr>Планируемые расходы бюджета муниципального образования Куйтунский район по расходам на 2023 год и плановый период 2024-2025 г.г.</vt:lpstr>
      <vt:lpstr>Презентация PowerPoint</vt:lpstr>
      <vt:lpstr>Презентация PowerPoint</vt:lpstr>
      <vt:lpstr>Презентация PowerPoint</vt:lpstr>
      <vt:lpstr>Межбюджетные отношения </vt:lpstr>
      <vt:lpstr>Дефицит районного бюджета на 2023 год и на плановый период 2024-2025 гг.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</dc:creator>
  <cp:lastModifiedBy>PARK</cp:lastModifiedBy>
  <cp:revision>360</cp:revision>
  <cp:lastPrinted>2021-11-24T07:16:55Z</cp:lastPrinted>
  <dcterms:created xsi:type="dcterms:W3CDTF">2017-12-05T07:35:54Z</dcterms:created>
  <dcterms:modified xsi:type="dcterms:W3CDTF">2022-12-19T01:27:18Z</dcterms:modified>
</cp:coreProperties>
</file>