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3" r:id="rId3"/>
    <p:sldId id="314" r:id="rId4"/>
    <p:sldId id="292" r:id="rId5"/>
    <p:sldId id="310" r:id="rId6"/>
    <p:sldId id="339" r:id="rId7"/>
    <p:sldId id="340" r:id="rId8"/>
    <p:sldId id="341" r:id="rId9"/>
    <p:sldId id="342" r:id="rId10"/>
    <p:sldId id="343" r:id="rId11"/>
    <p:sldId id="344" r:id="rId12"/>
    <p:sldId id="315" r:id="rId13"/>
    <p:sldId id="316" r:id="rId14"/>
    <p:sldId id="338" r:id="rId15"/>
    <p:sldId id="346" r:id="rId16"/>
    <p:sldId id="348" r:id="rId17"/>
    <p:sldId id="318" r:id="rId18"/>
    <p:sldId id="319" r:id="rId19"/>
    <p:sldId id="321" r:id="rId20"/>
    <p:sldId id="322" r:id="rId21"/>
    <p:sldId id="345" r:id="rId22"/>
    <p:sldId id="325" r:id="rId23"/>
    <p:sldId id="326" r:id="rId24"/>
    <p:sldId id="335" r:id="rId25"/>
    <p:sldId id="327" r:id="rId26"/>
    <p:sldId id="336" r:id="rId27"/>
    <p:sldId id="328" r:id="rId28"/>
    <p:sldId id="332" r:id="rId29"/>
    <p:sldId id="333" r:id="rId30"/>
    <p:sldId id="329" r:id="rId31"/>
    <p:sldId id="347" r:id="rId32"/>
    <p:sldId id="337" r:id="rId33"/>
  </p:sldIdLst>
  <p:sldSz cx="12192000" cy="6858000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C1C124-C76E-425A-80B3-521623E0A551}">
          <p14:sldIdLst>
            <p14:sldId id="256"/>
            <p14:sldId id="313"/>
            <p14:sldId id="314"/>
            <p14:sldId id="292"/>
            <p14:sldId id="310"/>
            <p14:sldId id="339"/>
            <p14:sldId id="340"/>
            <p14:sldId id="341"/>
            <p14:sldId id="342"/>
            <p14:sldId id="343"/>
            <p14:sldId id="344"/>
            <p14:sldId id="315"/>
            <p14:sldId id="316"/>
          </p14:sldIdLst>
        </p14:section>
        <p14:section name="Раздел без заголовка" id="{1C1E4304-E6A5-49A5-823C-0E80CED47E65}">
          <p14:sldIdLst>
            <p14:sldId id="338"/>
            <p14:sldId id="346"/>
            <p14:sldId id="348"/>
            <p14:sldId id="318"/>
            <p14:sldId id="319"/>
            <p14:sldId id="321"/>
            <p14:sldId id="322"/>
            <p14:sldId id="345"/>
            <p14:sldId id="325"/>
            <p14:sldId id="326"/>
            <p14:sldId id="335"/>
            <p14:sldId id="327"/>
            <p14:sldId id="336"/>
            <p14:sldId id="328"/>
            <p14:sldId id="332"/>
            <p14:sldId id="333"/>
            <p14:sldId id="329"/>
            <p14:sldId id="347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2037" autoAdjust="0"/>
  </p:normalViewPr>
  <p:slideViewPr>
    <p:cSldViewPr snapToGrid="0">
      <p:cViewPr varScale="1">
        <p:scale>
          <a:sx n="84" d="100"/>
          <a:sy n="84" d="100"/>
        </p:scale>
        <p:origin x="15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2500557795509499E-3"/>
                  <c:y val="4.449883312271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AA-446E-BA9F-5CE1557FAFA7}"/>
                </c:ext>
                <c:ext xmlns:c15="http://schemas.microsoft.com/office/drawing/2012/chart" uri="{CE6537A1-D6FC-4f65-9D91-7224C49458BB}">
                  <c15:layout>
                    <c:manualLayout>
                      <c:w val="8.8277575522079432E-2"/>
                      <c:h val="0.107416079994154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0937499999999999E-2"/>
                  <c:y val="6.284931876756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AA-446E-BA9F-5CE1557FAFA7}"/>
                </c:ext>
                <c:ext xmlns:c15="http://schemas.microsoft.com/office/drawing/2012/chart" uri="{CE6537A1-D6FC-4f65-9D91-7224C49458BB}">
                  <c15:layout>
                    <c:manualLayout>
                      <c:w val="8.8277575522079432E-2"/>
                      <c:h val="0.186061090453321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749692497347176E-3"/>
                  <c:y val="4.836441084153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AA-446E-BA9F-5CE1557FAFA7}"/>
                </c:ext>
                <c:ext xmlns:c15="http://schemas.microsoft.com/office/drawing/2012/chart" uri="{CE6537A1-D6FC-4f65-9D91-7224C49458BB}">
                  <c15:layout>
                    <c:manualLayout>
                      <c:w val="8.8277575522079432E-2"/>
                      <c:h val="0.12576658243462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1631570 т.руб.</c:v>
                </c:pt>
                <c:pt idx="1">
                  <c:v>2021 год 1846775 т.руб.</c:v>
                </c:pt>
                <c:pt idx="2">
                  <c:v>2022 год 1774091 т.руб.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141551</c:v>
                </c:pt>
                <c:pt idx="1">
                  <c:v>185460</c:v>
                </c:pt>
                <c:pt idx="2">
                  <c:v>174998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AA-446E-BA9F-5CE1557FA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AA-446E-BA9F-5CE1557FAF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AA-446E-BA9F-5CE1557FAF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AA-446E-BA9F-5CE1557FAF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1631570 т.руб.</c:v>
                </c:pt>
                <c:pt idx="1">
                  <c:v>2021 год 1846775 т.руб.</c:v>
                </c:pt>
                <c:pt idx="2">
                  <c:v>2022 год 1774091 т.руб.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1490019</c:v>
                </c:pt>
                <c:pt idx="1">
                  <c:v>1661315</c:v>
                </c:pt>
                <c:pt idx="2">
                  <c:v>1599093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AA-446E-BA9F-5CE1557FA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1169856"/>
        <c:axId val="241170240"/>
        <c:axId val="0"/>
      </c:bar3DChart>
      <c:catAx>
        <c:axId val="24116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241170240"/>
        <c:crosses val="autoZero"/>
        <c:auto val="1"/>
        <c:lblAlgn val="ctr"/>
        <c:lblOffset val="100"/>
        <c:noMultiLvlLbl val="0"/>
      </c:catAx>
      <c:valAx>
        <c:axId val="24117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169856"/>
        <c:crosses val="autoZero"/>
        <c:crossBetween val="between"/>
      </c:valAx>
    </c:plotArea>
    <c:legend>
      <c:legendPos val="r"/>
      <c:layout/>
      <c:overlay val="0"/>
      <c:spPr>
        <a:effectLst>
          <a:outerShdw blurRad="50800" dist="50800" dir="5400000" algn="ctr" rotWithShape="0">
            <a:schemeClr val="bg1"/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096736097162042"/>
          <c:y val="3.5735365058316072E-2"/>
          <c:w val="0.69385688972423887"/>
          <c:h val="0.864189278082902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788367524211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11-43BE-A5F1-9B8BC96F9F7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35328488622342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06180234726964E-2"/>
                  <c:y val="-3.065772898648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47104651496456E-2"/>
                  <c:y val="-2.55481074887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787-4E71-8435-B679921D5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86430</c:v>
                </c:pt>
                <c:pt idx="1">
                  <c:v>6618</c:v>
                </c:pt>
                <c:pt idx="2">
                  <c:v>17800</c:v>
                </c:pt>
                <c:pt idx="3">
                  <c:v>3305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87-4E71-8435-B679921D51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423552325748228E-2"/>
                  <c:y val="-4.8541404228594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11-43BE-A5F1-9B8BC96F9F7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77683721197165E-2"/>
                  <c:y val="-1.277405374436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5328488622342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741703492209243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787-4E71-8435-B679921D5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93922</c:v>
                </c:pt>
                <c:pt idx="1">
                  <c:v>7331</c:v>
                </c:pt>
                <c:pt idx="2">
                  <c:v>23964</c:v>
                </c:pt>
                <c:pt idx="3">
                  <c:v>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787-4E71-8435-B679921D51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165255817957471E-2"/>
                  <c:y val="-1.02192429954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11-43BE-A5F1-9B8BC96F9F7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741703492209194E-2"/>
                  <c:y val="-1.277405374436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16525581795747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18151166461021E-2"/>
                  <c:y val="-1.277405374436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787-4E71-8435-B679921D5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103708</c:v>
                </c:pt>
                <c:pt idx="1">
                  <c:v>8621</c:v>
                </c:pt>
                <c:pt idx="2">
                  <c:v>23839</c:v>
                </c:pt>
                <c:pt idx="3">
                  <c:v>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787-4E71-8435-B679921D5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954128"/>
        <c:axId val="240954512"/>
        <c:axId val="0"/>
      </c:bar3DChart>
      <c:catAx>
        <c:axId val="24095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0954512"/>
        <c:crosses val="autoZero"/>
        <c:auto val="1"/>
        <c:lblAlgn val="ctr"/>
        <c:lblOffset val="100"/>
        <c:noMultiLvlLbl val="0"/>
      </c:catAx>
      <c:valAx>
        <c:axId val="24095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95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07991441648245"/>
          <c:y val="0.40137565494685795"/>
          <c:w val="0.1267196960457975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59628325059547E-2"/>
          <c:y val="4.0844986556062807E-2"/>
          <c:w val="0.80774107578409715"/>
          <c:h val="0.5779305791534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539937096110142E-3"/>
                  <c:y val="-1.788367524211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107987419222028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8638993537767E-2"/>
                  <c:y val="-2.554810748873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972779870755243E-2"/>
                  <c:y val="-2.554810748873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6B9-4C58-A8C0-A171F04748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6608</c:v>
                </c:pt>
                <c:pt idx="1">
                  <c:v>985</c:v>
                </c:pt>
                <c:pt idx="2">
                  <c:v>14746</c:v>
                </c:pt>
                <c:pt idx="3">
                  <c:v>1766</c:v>
                </c:pt>
                <c:pt idx="4">
                  <c:v>3238</c:v>
                </c:pt>
                <c:pt idx="5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9-4C60-AAEE-08AA74361C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972779870755218E-2"/>
                  <c:y val="-1.021924299549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594377354599648E-2"/>
                  <c:y val="-3.321253973535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594377354599648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32396225766608E-3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215974838444053E-3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905176096521757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6B9-4C58-A8C0-A171F04748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5689</c:v>
                </c:pt>
                <c:pt idx="1">
                  <c:v>1165</c:v>
                </c:pt>
                <c:pt idx="2">
                  <c:v>11809</c:v>
                </c:pt>
                <c:pt idx="3">
                  <c:v>5937</c:v>
                </c:pt>
                <c:pt idx="4">
                  <c:v>31957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69-4C60-AAEE-08AA74361C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905176096521851E-2"/>
                  <c:y val="-2.043848599098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835786126774E-2"/>
                  <c:y val="-7.6644322466201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59169806132864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83578612677445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21597483844415E-2"/>
                  <c:y val="-1.788367524211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6B9-4C58-A8C0-A171F047483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905176096521948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6B9-4C58-A8C0-A171F04748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6202</c:v>
                </c:pt>
                <c:pt idx="1">
                  <c:v>1366</c:v>
                </c:pt>
                <c:pt idx="2">
                  <c:v>20289</c:v>
                </c:pt>
                <c:pt idx="3">
                  <c:v>4209</c:v>
                </c:pt>
                <c:pt idx="4">
                  <c:v>3229</c:v>
                </c:pt>
                <c:pt idx="5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69-4C60-AAEE-08AA74361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123504"/>
        <c:axId val="241123888"/>
        <c:axId val="0"/>
      </c:bar3DChart>
      <c:catAx>
        <c:axId val="24112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1123888"/>
        <c:crosses val="autoZero"/>
        <c:auto val="1"/>
        <c:lblAlgn val="ctr"/>
        <c:lblOffset val="100"/>
        <c:noMultiLvlLbl val="0"/>
      </c:catAx>
      <c:valAx>
        <c:axId val="24112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12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8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B w="152400" h="50800" prst="softRound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B w="152400" h="50800" prst="softRound"/>
        </a:sp3d>
      </c:spPr>
    </c:backWall>
    <c:plotArea>
      <c:layout>
        <c:manualLayout>
          <c:layoutTarget val="inner"/>
          <c:xMode val="edge"/>
          <c:yMode val="edge"/>
          <c:x val="0.10415740979562997"/>
          <c:y val="2.3980612173175417E-2"/>
          <c:w val="0.80774107578409715"/>
          <c:h val="0.5779305791534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0486389935377621E-2"/>
                  <c:y val="-4.36507943327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86389935377574E-2"/>
                  <c:y val="-1.091269858318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07987419222028E-2"/>
                  <c:y val="-2.837301631628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40383644988635E-2"/>
                  <c:y val="-2.400793688301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797188677299729E-2"/>
                  <c:y val="0.1658731903179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3B2-421D-A5B9-7D8813479F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142830</c:v>
                </c:pt>
                <c:pt idx="1">
                  <c:v>581385</c:v>
                </c:pt>
                <c:pt idx="2">
                  <c:v>739597</c:v>
                </c:pt>
                <c:pt idx="3">
                  <c:v>28311</c:v>
                </c:pt>
                <c:pt idx="4">
                  <c:v>120</c:v>
                </c:pt>
                <c:pt idx="5">
                  <c:v>-2224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24-4A9D-8030-635314BDB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1797188677299824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97188677299824E-2"/>
                  <c:y val="-1.30952382998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86389935377621E-2"/>
                  <c:y val="-1.0912698583188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351182386910837E-2"/>
                  <c:y val="-1.96428574497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51182386910837E-2"/>
                  <c:y val="-2.61904765996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351182386910744E-2"/>
                  <c:y val="0.13968271371832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3B2-421D-A5B9-7D8813479F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178982</c:v>
                </c:pt>
                <c:pt idx="1">
                  <c:v>599284</c:v>
                </c:pt>
                <c:pt idx="2">
                  <c:v>822631</c:v>
                </c:pt>
                <c:pt idx="3">
                  <c:v>49531</c:v>
                </c:pt>
                <c:pt idx="4">
                  <c:v>11366</c:v>
                </c:pt>
                <c:pt idx="5">
                  <c:v>-479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4-4A9D-8030-635314BDB8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594377354599648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040383644988586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66198112883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972779870755243E-2"/>
                  <c:y val="-2.61904765996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40383644988635E-2"/>
                  <c:y val="-1.96428574497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3B2-421D-A5B9-7D8813479F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148371064210665E-2"/>
                  <c:y val="0.16150828273822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3B2-421D-A5B9-7D8813479F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205751</c:v>
                </c:pt>
                <c:pt idx="1">
                  <c:v>194256</c:v>
                </c:pt>
                <c:pt idx="2">
                  <c:v>1135128</c:v>
                </c:pt>
                <c:pt idx="3">
                  <c:v>62900</c:v>
                </c:pt>
                <c:pt idx="4">
                  <c:v>5476</c:v>
                </c:pt>
                <c:pt idx="5">
                  <c:v>-4418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24-4A9D-8030-635314BDB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794304"/>
        <c:axId val="241291552"/>
        <c:axId val="0"/>
      </c:bar3DChart>
      <c:catAx>
        <c:axId val="2387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1291552"/>
        <c:crosses val="autoZero"/>
        <c:auto val="0"/>
        <c:lblAlgn val="ctr"/>
        <c:lblOffset val="100"/>
        <c:noMultiLvlLbl val="0"/>
      </c:catAx>
      <c:valAx>
        <c:axId val="24129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79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solidFill>
                  <a:srgbClr val="002060"/>
                </a:solidFill>
                <a:latin typeface="Times New Roman" panose="02020603050405020304" pitchFamily="18" charset="0"/>
              </a:defRPr>
            </a:pPr>
            <a:r>
              <a:rPr lang="ru-RU" sz="20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ВСЕГО НАЛОГОВЫХ И НЕНАЛОГОВЫХ ДОХОДОВ </a:t>
            </a:r>
            <a:r>
              <a:rPr lang="en-US" sz="20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174 998 </a:t>
            </a:r>
            <a:r>
              <a:rPr lang="ru-RU" sz="20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руб.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174998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explosion val="40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B-4BC9-A68D-68AB86802C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B-4BC9-A68D-68AB86802C1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B-4BC9-A68D-68AB86802C1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B-4BC9-A68D-68AB86802C10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B-4BC9-A68D-68AB86802C10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B-4BC9-A68D-68AB86802C10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AB-4BC9-A68D-68AB86802C10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6AB-4BC9-A68D-68AB86802C10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6AB-4BC9-A68D-68AB86802C10}"/>
              </c:ext>
            </c:extLst>
          </c:dPt>
          <c:dLbls>
            <c:dLbl>
              <c:idx val="1"/>
              <c:layout>
                <c:manualLayout>
                  <c:x val="-4.3749999999999969E-2"/>
                  <c:y val="9.9089933086986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499999999999994E-2"/>
                  <c:y val="2.7249731598921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250000000000003E-2"/>
                  <c:y val="-7.431744981524018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874999999999981E-2"/>
                  <c:y val="-3.46814765804454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6AB-4BC9-A68D-68AB86802C10}"/>
                </c:ex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Платные услуги и компенсация затрат</c:v>
                </c:pt>
                <c:pt idx="7">
                  <c:v>Доходы от продажи активов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59.3</c:v>
                </c:pt>
                <c:pt idx="1">
                  <c:v>4.9000000000000004</c:v>
                </c:pt>
                <c:pt idx="2">
                  <c:v>13.6</c:v>
                </c:pt>
                <c:pt idx="3">
                  <c:v>2</c:v>
                </c:pt>
                <c:pt idx="4">
                  <c:v>3.5</c:v>
                </c:pt>
                <c:pt idx="5">
                  <c:v>0.8</c:v>
                </c:pt>
                <c:pt idx="6">
                  <c:v>11.6</c:v>
                </c:pt>
                <c:pt idx="7">
                  <c:v>2.4</c:v>
                </c:pt>
                <c:pt idx="8">
                  <c:v>1.8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6AB-4BC9-A68D-68AB86802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</c:plotArea>
    <c:legend>
      <c:legendPos val="r"/>
      <c:layout>
        <c:manualLayout>
          <c:xMode val="edge"/>
          <c:yMode val="edge"/>
          <c:x val="0.62978666338582678"/>
          <c:y val="0.23475224395785479"/>
          <c:w val="0.36083833661417325"/>
          <c:h val="0.69815567886747243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безвозмездных поступлений </a:t>
            </a:r>
            <a:r>
              <a:rPr lang="en-US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1 599 093 </a:t>
            </a: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</a:t>
            </a:r>
          </a:p>
        </c:rich>
      </c:tx>
      <c:layout>
        <c:manualLayout>
          <c:xMode val="edge"/>
          <c:yMode val="edge"/>
          <c:x val="0.12811748993719588"/>
          <c:y val="2.7249731598921401E-2"/>
        </c:manualLayout>
      </c:layout>
      <c:overlay val="0"/>
    </c:title>
    <c:autoTitleDeleted val="0"/>
    <c:view3D>
      <c:rotX val="75"/>
      <c:rotY val="23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1 599 093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34-4932-BC88-ED24C193A1D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34-4932-BC88-ED24C193A1D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34-4932-BC88-ED24C193A1D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34-4932-BC88-ED24C193A1DE}"/>
              </c:ext>
            </c:extLst>
          </c:dPt>
          <c:dLbls>
            <c:dLbl>
              <c:idx val="0"/>
              <c:layout>
                <c:manualLayout>
                  <c:x val="2.9400727517530432E-3"/>
                  <c:y val="2.47724832717462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991094126081897E-3"/>
                  <c:y val="-4.95449665434934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69276332344898E-2"/>
                  <c:y val="-3.71587249076200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811676533658856"/>
                  <c:y val="-4.39331213172875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769449680886359E-3"/>
                  <c:y val="2.47724832717467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D34-4932-BC88-ED24C193A1DE}"/>
                </c:ex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12.8</c:v>
                </c:pt>
                <c:pt idx="1">
                  <c:v>12.1</c:v>
                </c:pt>
                <c:pt idx="2">
                  <c:v>70.900000000000006</c:v>
                </c:pt>
                <c:pt idx="3">
                  <c:v>3.9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D34-4932-BC88-ED24C193A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978666338582678"/>
          <c:y val="0.23475224395785479"/>
          <c:w val="0.33028707842655641"/>
          <c:h val="0.45457311744731849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06151305163"/>
          <c:y val="6.8749971241399824E-2"/>
          <c:w val="0.87930111576279391"/>
          <c:h val="0.92437503163446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32-4E30-8B94-EBC243DB4BB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32-4E30-8B94-EBC243DB4BBE}"/>
              </c:ext>
            </c:extLst>
          </c:dPt>
          <c:dLbls>
            <c:dLbl>
              <c:idx val="0"/>
              <c:layout>
                <c:manualLayout>
                  <c:x val="-0.22069432508256512"/>
                  <c:y val="0.1203124496724497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  <a:r>
                      <a:rPr lang="ru-RU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788 735 </a:t>
                    </a:r>
                    <a:r>
                      <a:rPr lang="ru-RU" dirty="0" err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тыс.рублей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B32-4E30-8B94-EBC243DB4B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261373050783549"/>
                  <c:y val="6.5028095209324014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1 809 433 </a:t>
                    </a:r>
                    <a:r>
                      <a:rPr lang="ru-RU" dirty="0" err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тыс.рублей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B32-4E30-8B94-EBC243DB4BBE}"/>
                </c:ex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787971.4</c:v>
                </c:pt>
                <c:pt idx="1">
                  <c:v>792091.2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32-4E30-8B94-EBC243DB4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20"/>
        <c:axId val="241322352"/>
        <c:axId val="241324704"/>
      </c:barChart>
      <c:catAx>
        <c:axId val="241322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/>
            </a:outerShdw>
          </a:effectLst>
        </c:spPr>
        <c:txPr>
          <a:bodyPr/>
          <a:lstStyle/>
          <a:p>
            <a:pPr>
              <a:defRPr sz="2788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1324704"/>
        <c:crosses val="autoZero"/>
        <c:auto val="1"/>
        <c:lblAlgn val="ctr"/>
        <c:lblOffset val="100"/>
        <c:noMultiLvlLbl val="0"/>
      </c:catAx>
      <c:valAx>
        <c:axId val="24132470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41322352"/>
        <c:crosses val="autoZero"/>
        <c:crossBetween val="between"/>
      </c:valAx>
      <c:spPr>
        <a:noFill/>
        <a:ln w="23603">
          <a:noFill/>
        </a:ln>
      </c:spPr>
    </c:plotArea>
    <c:plotVisOnly val="1"/>
    <c:dispBlanksAs val="gap"/>
    <c:showDLblsOverMax val="0"/>
  </c:chart>
  <c:txPr>
    <a:bodyPr/>
    <a:lstStyle/>
    <a:p>
      <a:pPr>
        <a:defRPr sz="1673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29158464566935E-2"/>
          <c:y val="6.6339931942671515E-2"/>
          <c:w val="0.88897084153543304"/>
          <c:h val="0.87809750995955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61-451E-B638-14DD5A6AF46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249999999999425E-3"/>
                  <c:y val="9.3749994232898929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1842077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61-451E-B638-14DD5A6AF46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/>
                      <a:t>1788735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61-451E-B638-14DD5A6AF4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1636017</c:v>
                </c:pt>
                <c:pt idx="1">
                  <c:v>1842077</c:v>
                </c:pt>
                <c:pt idx="2">
                  <c:v>1788735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61-451E-B638-14DD5A6AF46D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0"/>
        <c:axId val="241325096"/>
        <c:axId val="241323136"/>
      </c:barChart>
      <c:catAx>
        <c:axId val="241325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1323136"/>
        <c:crosses val="autoZero"/>
        <c:auto val="1"/>
        <c:lblAlgn val="ctr"/>
        <c:lblOffset val="100"/>
        <c:noMultiLvlLbl val="0"/>
      </c:catAx>
      <c:valAx>
        <c:axId val="24132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32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0.25936</cdr:x>
      <cdr:y>0.2771</cdr:y>
    </cdr:from>
    <cdr:to>
      <cdr:x>0.35359</cdr:x>
      <cdr:y>0.37353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2266719" y="1342432"/>
          <a:ext cx="823573" cy="46713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+215205</a:t>
          </a:r>
          <a:endParaRPr lang="ru-RU" dirty="0"/>
        </a:p>
      </cdr:txBody>
    </cdr:sp>
  </cdr:relSizeAnchor>
  <cdr:relSizeAnchor xmlns:cdr="http://schemas.openxmlformats.org/drawingml/2006/chartDrawing">
    <cdr:from>
      <cdr:x>0.40904</cdr:x>
      <cdr:y>0.16087</cdr:y>
    </cdr:from>
    <cdr:to>
      <cdr:x>0.50921</cdr:x>
      <cdr:y>0.26067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3574895" y="779326"/>
          <a:ext cx="875489" cy="48350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  </a:t>
          </a:r>
          <a:r>
            <a:rPr lang="en-US" dirty="0"/>
            <a:t>-</a:t>
          </a:r>
          <a:r>
            <a:rPr lang="ru-RU" dirty="0"/>
            <a:t>72684 +215205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0.4068</cdr:x>
      <cdr:y>0.53159</cdr:y>
    </cdr:from>
    <cdr:to>
      <cdr:x>0.77802</cdr:x>
      <cdr:y>0.68072</cdr:y>
    </cdr:to>
    <cdr:sp macro="" textlink="">
      <cdr:nvSpPr>
        <cdr:cNvPr id="3" name="AutoShap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9825417">
          <a:off x="4166887" y="1963999"/>
          <a:ext cx="3802423" cy="550967"/>
        </a:xfrm>
        <a:prstGeom xmlns:a="http://schemas.openxmlformats.org/drawingml/2006/main" prst="rightArrow">
          <a:avLst>
            <a:gd name="adj1" fmla="val 50000"/>
            <a:gd name="adj2" fmla="val 71686"/>
          </a:avLst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ClrTx/>
            <a:buSzTx/>
            <a:buFontTx/>
            <a:buNone/>
          </a:pPr>
          <a:r>
            <a:rPr lang="ru-RU" altLang="ru-RU" sz="1600" dirty="0">
              <a:latin typeface="Arial" charset="0"/>
            </a:rPr>
            <a:t>-20 698 </a:t>
          </a:r>
          <a:r>
            <a:rPr lang="ru-RU" altLang="ru-RU" sz="1600" dirty="0" err="1">
              <a:latin typeface="Arial" charset="0"/>
            </a:rPr>
            <a:t>тыс.руб</a:t>
          </a:r>
          <a:r>
            <a:rPr lang="ru-RU" altLang="ru-RU" sz="1600" dirty="0">
              <a:latin typeface="Arial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50816"/>
            <a:ext cx="5438775" cy="3887174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90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690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3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5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8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1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8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5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9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5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3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7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3592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5" r:id="rId12"/>
    <p:sldLayoutId id="214748366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Microsoft_Excel_97-20037.xls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214788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524" y="2086235"/>
            <a:ext cx="855442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</a:t>
            </a:r>
            <a:r>
              <a:rPr lang="ru-RU" sz="4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(презентация)</a:t>
            </a:r>
            <a:endParaRPr lang="ru-RU" sz="4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основных доходных источников в общем поступлении налоговых и неналоговых доходов муниципального образования Куйтунский район за 202</a:t>
            </a: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732391" y="1011677"/>
          <a:ext cx="8128000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04323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ЗА 202</a:t>
            </a: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26553" y="710120"/>
          <a:ext cx="8639242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921095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6436" y="260350"/>
            <a:ext cx="9809018" cy="576263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</a:p>
        </p:txBody>
      </p:sp>
      <p:pic>
        <p:nvPicPr>
          <p:cNvPr id="7" name="Picture 2" descr="https://www.irishtimes.com/polopoly_fs/1.2390756.1444768811!/image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81" y="996756"/>
            <a:ext cx="9500673" cy="581044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92011" y="1403927"/>
            <a:ext cx="4512501" cy="512905"/>
          </a:xfrm>
          <a:prstGeom prst="roundRect">
            <a:avLst/>
          </a:prstGeom>
          <a:solidFill>
            <a:srgbClr val="CC99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Общегосударственные вопросы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0017" y="1916832"/>
            <a:ext cx="4464496" cy="438442"/>
          </a:xfrm>
          <a:prstGeom prst="roundRect">
            <a:avLst/>
          </a:prstGeom>
          <a:solidFill>
            <a:srgbClr val="99FF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2983" y="2852739"/>
            <a:ext cx="2918690" cy="168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 ОСНОВНЫМ ФУНКЦИЯМ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0017" y="2355274"/>
            <a:ext cx="4464495" cy="397162"/>
          </a:xfrm>
          <a:prstGeom prst="roundRect">
            <a:avLst/>
          </a:prstGeom>
          <a:solidFill>
            <a:srgbClr val="99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экономика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0017" y="2752435"/>
            <a:ext cx="4464495" cy="424873"/>
          </a:xfrm>
          <a:prstGeom prst="roundRect">
            <a:avLst/>
          </a:prstGeom>
          <a:solidFill>
            <a:srgbClr val="FF99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Жилищно-коммунальное хозяйство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8022" y="3241964"/>
            <a:ext cx="4416492" cy="367218"/>
          </a:xfrm>
          <a:prstGeom prst="roundRect">
            <a:avLst/>
          </a:prstGeom>
          <a:solidFill>
            <a:srgbClr val="CCCC0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Охрана окружающей среды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8023" y="3713018"/>
            <a:ext cx="4416489" cy="387927"/>
          </a:xfrm>
          <a:prstGeom prst="roundRect">
            <a:avLst/>
          </a:prstGeom>
          <a:solidFill>
            <a:srgbClr val="FF339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17673" y="4257964"/>
            <a:ext cx="4386839" cy="378691"/>
          </a:xfrm>
          <a:prstGeom prst="roundRect">
            <a:avLst>
              <a:gd name="adj" fmla="val 11789"/>
            </a:avLst>
          </a:prstGeom>
          <a:solidFill>
            <a:srgbClr val="00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Культура, кинематография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8023" y="4738256"/>
            <a:ext cx="4416489" cy="387926"/>
          </a:xfrm>
          <a:prstGeom prst="roundRect">
            <a:avLst/>
          </a:prstGeom>
          <a:solidFill>
            <a:srgbClr val="FF5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Социальная политика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032" y="5209309"/>
            <a:ext cx="4320480" cy="415635"/>
          </a:xfrm>
          <a:prstGeom prst="roundRect">
            <a:avLst/>
          </a:prstGeom>
          <a:solidFill>
            <a:srgbClr val="66FFC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032" y="5708073"/>
            <a:ext cx="4320480" cy="544945"/>
          </a:xfrm>
          <a:prstGeom prst="roundRect">
            <a:avLst/>
          </a:prstGeom>
          <a:solidFill>
            <a:srgbClr val="FF66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301673" y="1660379"/>
            <a:ext cx="741441" cy="102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19507" y="3906981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57091" y="2136054"/>
            <a:ext cx="786914" cy="129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144656" y="1711181"/>
            <a:ext cx="557541" cy="4606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15518" y="4447309"/>
            <a:ext cx="6725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15518" y="4932220"/>
            <a:ext cx="6244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1"/>
          </p:cNvCxnSpPr>
          <p:nvPr/>
        </p:nvCxnSpPr>
        <p:spPr>
          <a:xfrm flipV="1">
            <a:off x="5702197" y="5417127"/>
            <a:ext cx="681835" cy="55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750548" y="6068292"/>
            <a:ext cx="624153" cy="124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82544" y="3433617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470236" y="2981037"/>
            <a:ext cx="721775" cy="62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482544" y="2586183"/>
            <a:ext cx="696661" cy="83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4129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909455" y="406400"/>
            <a:ext cx="6742545" cy="1376218"/>
          </a:xfrm>
          <a:prstGeom prst="snip2DiagRect">
            <a:avLst/>
          </a:prstGeom>
          <a:solidFill>
            <a:srgbClr val="007434"/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970459"/>
              </p:ext>
            </p:extLst>
          </p:nvPr>
        </p:nvGraphicFramePr>
        <p:xfrm>
          <a:off x="1057563" y="2036617"/>
          <a:ext cx="10243127" cy="369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745" y="4605966"/>
            <a:ext cx="2706255" cy="225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191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46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3890" y="1"/>
            <a:ext cx="8525165" cy="1188720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Куйтунский район по расходам за трехлетний период</a:t>
            </a:r>
            <a:b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2020-2022гг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94329232"/>
              </p:ext>
            </p:extLst>
          </p:nvPr>
        </p:nvGraphicFramePr>
        <p:xfrm>
          <a:off x="3158836" y="1376218"/>
          <a:ext cx="8097520" cy="490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450514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379076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Сведения о  расходах бюджета по разделам и подразделам классификации расходов бюджета</a:t>
            </a:r>
            <a:endParaRPr 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67434"/>
              </p:ext>
            </p:extLst>
          </p:nvPr>
        </p:nvGraphicFramePr>
        <p:xfrm>
          <a:off x="3788228" y="1153877"/>
          <a:ext cx="7358741" cy="5017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2034"/>
                <a:gridCol w="475983"/>
                <a:gridCol w="462383"/>
                <a:gridCol w="693574"/>
                <a:gridCol w="924767"/>
              </a:tblGrid>
              <a:tr h="1524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Функциональная классификация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Рз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ПР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01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127167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125593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и муниципального образования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3991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3187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государственной власти и представительных органов муниципальных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образований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3839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Функционирование Правительства Российской Федерации, высших  органов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83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исполнительной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70003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69616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Судебная система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Обеспечение деятельности финансовых, налоговых и таможенных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органов и органов финансового (финансово-бюджетного) надзора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34482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34422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07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358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75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14363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14124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Национальная безопасность и правоохранительная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 деятельность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79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Защита населения и территории от чрезвычайных ситуаций природного 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техногенного характера,пожарная безопасность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04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15778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12282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Сельское хозяйство и рыболовство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04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05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Транспорт 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1516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1384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Дорожное хозяйство(дорожные фонды)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9277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5918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4796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4791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err="1">
                          <a:effectLst/>
                        </a:rPr>
                        <a:t>Жилищно</a:t>
                      </a:r>
                      <a:r>
                        <a:rPr lang="ru-RU" sz="1000" b="1" u="none" strike="noStrike" dirty="0">
                          <a:effectLst/>
                        </a:rPr>
                        <a:t> - коммунальное хозяйство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05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46566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44317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Жилищное хозяйство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18104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17974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2164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1278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1222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жилищно-коммунального хозяйства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23029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22957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1593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1593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1593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1593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38431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2288"/>
              </p:ext>
            </p:extLst>
          </p:nvPr>
        </p:nvGraphicFramePr>
        <p:xfrm>
          <a:off x="3722913" y="380999"/>
          <a:ext cx="8000999" cy="590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8050"/>
                <a:gridCol w="515322"/>
                <a:gridCol w="500598"/>
                <a:gridCol w="750897"/>
                <a:gridCol w="1036132"/>
              </a:tblGrid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Образование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07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1281931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1274100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07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304362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302638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Общее образование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823580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818646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68858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68389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Профессиональная подготовка,переподготовка и повышение квалификации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Молодежная политика 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20642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20476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63838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63360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Культура</a:t>
                      </a:r>
                      <a:r>
                        <a:rPr lang="ru-RU" sz="1000" b="1" u="none" strike="noStrike" dirty="0" smtClean="0">
                          <a:effectLst/>
                        </a:rPr>
                        <a:t>, кинематография 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08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32726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32499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Культура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32521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32295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культуры,кинематографии 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Социальная политика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34226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34141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8446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8446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7195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7110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Охрана семьи и детства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15745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15745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2840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2840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1783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903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Физическая культуры 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734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Массовый спорт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1049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6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14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267528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263228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4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240233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240233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Прочие межбюджетные трансферты  общего характера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27295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22995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Итого расходов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1809433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1788735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0394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42874"/>
            <a:ext cx="9710467" cy="66992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и непрограммных направлений деятельности за 2022 год          </a:t>
            </a: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86309"/>
              </p:ext>
            </p:extLst>
          </p:nvPr>
        </p:nvGraphicFramePr>
        <p:xfrm>
          <a:off x="386193" y="989939"/>
          <a:ext cx="11125087" cy="5561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72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99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5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31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04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667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121917" marR="121917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96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 на 2021-2025гг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1 262 967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1 256 744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-6223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 Куйтунский район на 2020-2025гг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279 747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279 575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-172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57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Молодежь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Куйтунского района на 2018-2022гг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96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и охраны труда в муниципальном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образовании Куйтунский район на 2021-2024 </a:t>
                      </a:r>
                      <a:r>
                        <a:rPr lang="ru-RU" sz="1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преступлений и правонарушений среди несовершеннолетних на территории муниципального образования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2021-2025 </a:t>
                      </a:r>
                      <a:r>
                        <a:rPr lang="ru-RU" sz="1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84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правонарушений на территории муниципального образования Куйтунский район на 2021-2024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 и социально-негативных явлений на территории муниципального образования Куйтунский район на 2020-2024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729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Реформирование жилищно-коммунального хозяйства муниципального образования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 район на 2020-2024 </a:t>
                      </a:r>
                      <a:r>
                        <a:rPr kumimoji="0" lang="ru-RU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45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 на 2019-2023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86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Иркутской области 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на 2021-2027 годы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52648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43897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-8751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спорта в муниципальном образовании Куйтунский район на 2018-2022 годы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общественного здоровья на 2021-2023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дорожного хозяйства на территории МО  </a:t>
                      </a:r>
                      <a:r>
                        <a:rPr kumimoji="0" lang="ru-RU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2020-2024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9277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5918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-3359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8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42874"/>
            <a:ext cx="9710467" cy="66992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и непрограммных направлений деятельности за 2022 год                         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52515"/>
              </p:ext>
            </p:extLst>
          </p:nvPr>
        </p:nvGraphicFramePr>
        <p:xfrm>
          <a:off x="757669" y="1110343"/>
          <a:ext cx="10972370" cy="542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5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7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1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2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82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121917" marR="121917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градостроительной деятельности и управление земельными ресурсами на территории муниципального образования </a:t>
                      </a:r>
                      <a:r>
                        <a:rPr lang="ru-RU" sz="1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 на 2019-2023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8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культуры в муниципальном образовании Куйтунский район на 2019-2025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41 985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41 683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-302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Об энергосбережении и повышении энергетической эффективности на территории муниципального образования Куйтунский район на 2020-2024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25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Муниципальное управление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2020-2024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144 396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142740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-1656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 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межнационального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и межконфессионального согласия на территории муниципального образования Куйтунский район на 2020-2023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2020-2024гг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 экстремизма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2020-2024гг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825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2021-2025гг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-110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социально-ориентированных некоммерческих организаций на 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2020-2023гг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Содействие занятости населения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2021-2023гг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825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программам:</a:t>
                      </a: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1 799</a:t>
                      </a:r>
                      <a:r>
                        <a:rPr lang="ru-R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685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1 799 016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-20669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7825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9 748 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9 719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0407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1 809 433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1 788 735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-20698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8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-163902"/>
            <a:ext cx="12192000" cy="702190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71387" y="-94890"/>
            <a:ext cx="8340695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мероприятий муниципальной программы «Образование» в муниципальном образовании Куйтунский район на 2019-2025 гг.  за 2022 год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ru-RU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66971"/>
              </p:ext>
            </p:extLst>
          </p:nvPr>
        </p:nvGraphicFramePr>
        <p:xfrm>
          <a:off x="3331028" y="1143000"/>
          <a:ext cx="8571747" cy="446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5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77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3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21917" marR="121917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5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1 "Дошкольное образование"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1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2 «Развитие педагогического потенциала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1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3 «Успешный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ребенок»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12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4 «Здоровый ребенок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14 405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14 397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31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5 «Современное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оборудование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9906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9906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6 «Школьный автобус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2 290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2 290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819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7 «Комплексная безопасность образовательных учреждений»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19 728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18 985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6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8 «Развитие и поддержка инфраструктуры системы образования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22 980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22 714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819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9«Обеспечение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1 192 579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1 187 376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по программе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1 262 967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1 256 744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1648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0182" y="147781"/>
            <a:ext cx="1302327" cy="1431637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109" y="286327"/>
            <a:ext cx="8654473" cy="93287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ИСПОЛНЕНИЕ  БЮДЖЕТА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084945" y="1228436"/>
            <a:ext cx="2429164" cy="1246909"/>
            <a:chOff x="583118" y="1446797"/>
            <a:chExt cx="2035119" cy="101755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По доходам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55855" y="1228436"/>
            <a:ext cx="2780145" cy="1246909"/>
            <a:chOff x="3045613" y="1446797"/>
            <a:chExt cx="2035119" cy="10175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По расходам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857672" y="1228437"/>
            <a:ext cx="3075709" cy="1246908"/>
            <a:chOff x="5508107" y="1446797"/>
            <a:chExt cx="2081173" cy="164768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Составление и утверждение  отчета об исполнении бюджета</a:t>
              </a:r>
            </a:p>
          </p:txBody>
        </p:sp>
      </p:grpSp>
      <p:sp>
        <p:nvSpPr>
          <p:cNvPr id="23" name="Трапеция 22"/>
          <p:cNvSpPr/>
          <p:nvPr/>
        </p:nvSpPr>
        <p:spPr>
          <a:xfrm>
            <a:off x="2974109" y="2650837"/>
            <a:ext cx="2540000" cy="42071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 утвержденным бюджетным планом </a:t>
            </a:r>
          </a:p>
        </p:txBody>
      </p:sp>
      <p:sp>
        <p:nvSpPr>
          <p:cNvPr id="26" name="Ромб 25"/>
          <p:cNvSpPr/>
          <p:nvPr/>
        </p:nvSpPr>
        <p:spPr>
          <a:xfrm>
            <a:off x="8857672" y="2650836"/>
            <a:ext cx="3075709" cy="4110181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Является важной формой  контроля над исполнением бюджета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5790704" y="2650837"/>
            <a:ext cx="2946896" cy="420716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391318758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4426" y="69012"/>
            <a:ext cx="9893377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мероприятий по 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«Управление финансами в муниципальном образовании Куйтунский район на 2020-2025 гг.» за 2022 год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47608"/>
              </p:ext>
            </p:extLst>
          </p:nvPr>
        </p:nvGraphicFramePr>
        <p:xfrm>
          <a:off x="2387065" y="1531918"/>
          <a:ext cx="9370737" cy="344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6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3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63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75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454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74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«Организация составления и исполнения бюджета муниципального образования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район, управление муниципальными финансами» 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279 669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279 497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74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бюджетных расходов в муниципальном образовании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617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52158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6771" y="139700"/>
            <a:ext cx="10069286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2022 год : «Молодежь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Куйтунского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района» на 2018-2022 годы, «Улучшение условий и охраны труда в муниципальном образовании Куйтунский район» на 2021-2024 годы, «Профилактика преступлений и правонарушений среди несовершеннолетних на территории муниципального образования Куйтунский район» на 2021-2025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185670"/>
              </p:ext>
            </p:extLst>
          </p:nvPr>
        </p:nvGraphicFramePr>
        <p:xfrm>
          <a:off x="2139950" y="1638300"/>
          <a:ext cx="9999663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2" name="Worksheet" r:id="rId5" imgW="8229600" imgH="3886239" progId="Excel.Sheet.8">
                  <p:embed/>
                </p:oleObj>
              </mc:Choice>
              <mc:Fallback>
                <p:oleObj name="Worksheet" r:id="rId5" imgW="8229600" imgH="388623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638300"/>
                        <a:ext cx="9999663" cy="4964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02630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573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657" y="139700"/>
            <a:ext cx="9785641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2022 год: </a:t>
            </a:r>
            <a:r>
              <a:rPr lang="ru-RU" alt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наркомании и социально-негативных явлений на территории МО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на 2020-2024годы, «Реформирование жилищно-коммунального хозяйства в МО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на 2020-2024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70985"/>
              </p:ext>
            </p:extLst>
          </p:nvPr>
        </p:nvGraphicFramePr>
        <p:xfrm>
          <a:off x="2979916" y="1556657"/>
          <a:ext cx="8743382" cy="516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8" name="Лист" r:id="rId5" imgW="7677099" imgH="2857539" progId="Excel.Sheet.8">
                  <p:embed/>
                </p:oleObj>
              </mc:Choice>
              <mc:Fallback>
                <p:oleObj name="Лист" r:id="rId5" imgW="7677099" imgH="285753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916" y="1556657"/>
                        <a:ext cx="8743382" cy="5165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10768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571" y="139700"/>
            <a:ext cx="9872727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2022 год: «Охрана окружающей среды в МО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на 2019-2023 годы, «Развитие физической культуры и спорта в МО Куйтунский район» на 2018-2022 годы, «Укрепление общественного здоровья на 2021-2023гг»,«Развитие дорожного хозяйства на территории МО Куйтунский район» на 2020-2024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8381"/>
              </p:ext>
            </p:extLst>
          </p:nvPr>
        </p:nvGraphicFramePr>
        <p:xfrm>
          <a:off x="2069711" y="1361349"/>
          <a:ext cx="9653587" cy="498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2" name="Worksheet" r:id="rId5" imgW="8181862" imgH="4114800" progId="Excel.Sheet.8">
                  <p:embed/>
                </p:oleObj>
              </mc:Choice>
              <mc:Fallback>
                <p:oleObj name="Worksheet" r:id="rId5" imgW="8181862" imgH="41148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711" y="1361349"/>
                        <a:ext cx="9653587" cy="4984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123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9429" y="139700"/>
            <a:ext cx="9763869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муниципальной программы «Комплексное развитие муниципального образования Куйтунский район Иркутской области» на 2021-2027 годы по основным мероприятиям</a:t>
            </a:r>
            <a:b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52648 тыс. рублей, исполнено 43897 тыс. рублей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82081"/>
              </p:ext>
            </p:extLst>
          </p:nvPr>
        </p:nvGraphicFramePr>
        <p:xfrm>
          <a:off x="2081213" y="1460500"/>
          <a:ext cx="9653587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7" name="Worksheet" r:id="rId5" imgW="8181862" imgH="3943467" progId="Excel.Sheet.8">
                  <p:embed/>
                </p:oleObj>
              </mc:Choice>
              <mc:Fallback>
                <p:oleObj name="Worksheet" r:id="rId5" imgW="8181862" imgH="394346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1460500"/>
                        <a:ext cx="9653587" cy="490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91401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629" y="139700"/>
            <a:ext cx="9884228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2022 год: «Развитие градостроительной деятельности и управление земельными ресурсами на территории МО Куйтунский район» на 2019-2023 годы, «Развитие культуры в МО Куйтунский район» на 2019-2025годы, «Об энергосбережении и повышении энергетической эффективности на территории МО Куйтунский район» на 2020-2024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59959"/>
              </p:ext>
            </p:extLst>
          </p:nvPr>
        </p:nvGraphicFramePr>
        <p:xfrm>
          <a:off x="2558143" y="1545772"/>
          <a:ext cx="9437914" cy="497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" name="Worksheet" r:id="rId5" imgW="8220123" imgH="3857801" progId="Excel.Sheet.8">
                  <p:embed/>
                </p:oleObj>
              </mc:Choice>
              <mc:Fallback>
                <p:oleObj name="Worksheet" r:id="rId5" imgW="8220123" imgH="385780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143" y="1545772"/>
                        <a:ext cx="9437914" cy="4974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85307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05551"/>
            <a:ext cx="9710467" cy="66992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по муниципальной программе « Муниципальное управление на 2020-2024</a:t>
            </a:r>
            <a:r>
              <a:rPr lang="ru-RU" sz="10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37492"/>
              </p:ext>
            </p:extLst>
          </p:nvPr>
        </p:nvGraphicFramePr>
        <p:xfrm>
          <a:off x="386193" y="917674"/>
          <a:ext cx="10528855" cy="491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72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99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74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48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121917" marR="121917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16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функций высшего должностного лица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3991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3187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функций органов местного самоуправления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69186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69023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10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условий деятельности в области земельно-имущественных отношений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8952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8886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системы учета муниципальной собственности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1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Поддержка и улучшение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состояния ЖКХ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25110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24906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91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областных государственных полномочий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15037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14951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функций по осуществлению части переданных полномочий поселений по решению вопросов местного значения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24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гражданам, замещающим должности муниципальной службы и ежемесячной доплаты к страховой пенсии по старости отдельным категориям граждан 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8446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8446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153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эффективности управления экономическим развитием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11222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11222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369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муниципальной программе:</a:t>
                      </a: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lang="ru-RU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142 740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1915">
                <a:tc gridSpan="2">
                  <a:txBody>
                    <a:bodyPr/>
                    <a:lstStyle/>
                    <a:p>
                      <a:pPr algn="l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2061">
                <a:tc gridSpan="2">
                  <a:txBody>
                    <a:bodyPr/>
                    <a:lstStyle/>
                    <a:p>
                      <a:pPr algn="l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2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057" y="139700"/>
            <a:ext cx="9633241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муниципальной программы за 2022 год «Укрепление межнационального и межконфессионального согласия на территории МО Куйтунский район» на 2020-2023 годы</a:t>
            </a:r>
            <a:b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исполнена в сумме 204 тыс. рублей по следующим подпрограммам</a:t>
            </a:r>
            <a:endParaRPr lang="ru-RU" alt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73835"/>
              </p:ext>
            </p:extLst>
          </p:nvPr>
        </p:nvGraphicFramePr>
        <p:xfrm>
          <a:off x="1825625" y="1204913"/>
          <a:ext cx="101187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" name="Лист" r:id="rId5" imgW="8191339" imgH="4248215" progId="Excel.Sheet.8">
                  <p:embed/>
                </p:oleObj>
              </mc:Choice>
              <mc:Fallback>
                <p:oleObj name="Лист" r:id="rId5" imgW="8191339" imgH="42482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1204913"/>
                        <a:ext cx="10118725" cy="541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94088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3964"/>
            <a:ext cx="12192000" cy="624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2714" y="139700"/>
            <a:ext cx="9600584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2022год: «Профилактика терроризма на территории МО Куйтунский район» на 2020-2024 годы, «Профилактика экстремизма на территории МО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на 2020-2024 годы, «Защита населения на территории МО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на 2021-2025гг»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745913"/>
              </p:ext>
            </p:extLst>
          </p:nvPr>
        </p:nvGraphicFramePr>
        <p:xfrm>
          <a:off x="2525486" y="1578428"/>
          <a:ext cx="9350828" cy="4474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0" name="Лист" r:id="rId5" imgW="8172384" imgH="4248215" progId="Excel.Sheet.8">
                  <p:embed/>
                </p:oleObj>
              </mc:Choice>
              <mc:Fallback>
                <p:oleObj name="Лист" r:id="rId5" imgW="8172384" imgH="42482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86" y="1578428"/>
                        <a:ext cx="9350828" cy="4474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21087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5886" y="139700"/>
            <a:ext cx="9807412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2022год: «Поддержка социально-ориентированных некоммерческих организаций на территории МО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на 2020-2023 годы, «Профилактика правонарушений на территории МО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на 2021-2024 годы, «Содействие занятости населения на территории муниципального образования 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на 2021-2023 годы»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15535"/>
              </p:ext>
            </p:extLst>
          </p:nvPr>
        </p:nvGraphicFramePr>
        <p:xfrm>
          <a:off x="1826224" y="1460500"/>
          <a:ext cx="10131425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4" name="Worksheet" r:id="rId6" imgW="8201168" imgH="4057572" progId="Excel.Sheet.8">
                  <p:embed/>
                </p:oleObj>
              </mc:Choice>
              <mc:Fallback>
                <p:oleObj name="Worksheet" r:id="rId6" imgW="8201168" imgH="405757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224" y="1460500"/>
                        <a:ext cx="10131425" cy="5165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35660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584544" cy="7002017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04290" y="360217"/>
            <a:ext cx="8968509" cy="9236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и утверждение годового отчета об исполнении бюджета является важной формой контроля за исполнением бюджета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945" y="1431637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Этапы составления и утверждения отчета об исполнении бюджета: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308" y="1800968"/>
            <a:ext cx="1884217" cy="233692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7307" y="4137891"/>
            <a:ext cx="1884218" cy="181032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Составление отчета об исполнении бюджета за прошедший финансовый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80509" y="2106679"/>
            <a:ext cx="2835564" cy="187419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в контрольный орган для осуществления внешней проверки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4473" y="4230255"/>
            <a:ext cx="2641600" cy="129536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марта текущего финансового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33672" y="3703782"/>
            <a:ext cx="2641599" cy="7666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и сопутствующих материалов в районную Думу до 1 мая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64218" y="1995055"/>
            <a:ext cx="3011054" cy="157796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апреля текущего финансового года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99782" y="4470400"/>
            <a:ext cx="2641599" cy="1182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Рассмотрение и утверждение отчета об  исполнении бюджета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64218" y="5030335"/>
            <a:ext cx="3094182" cy="1051337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96000"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dirty="0"/>
              <a:t>•</a:t>
            </a:r>
            <a:r>
              <a:rPr lang="ru-RU" sz="1200" b="1" dirty="0">
                <a:solidFill>
                  <a:schemeClr val="tx1"/>
                </a:solidFill>
              </a:rPr>
              <a:t>Отчет об исполнении бюджета утверждается решением Думы муниципального образования</a:t>
            </a:r>
          </a:p>
        </p:txBody>
      </p:sp>
      <p:sp>
        <p:nvSpPr>
          <p:cNvPr id="18" name="Выгнутая вниз стрелка 17"/>
          <p:cNvSpPr/>
          <p:nvPr/>
        </p:nvSpPr>
        <p:spPr>
          <a:xfrm rot="20719428">
            <a:off x="2120655" y="5480130"/>
            <a:ext cx="2650719" cy="74956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700375">
            <a:off x="5845282" y="1834899"/>
            <a:ext cx="2146370" cy="72750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87250">
            <a:off x="9935305" y="3517012"/>
            <a:ext cx="1570719" cy="697144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1688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108166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 за 2022 год</a:t>
            </a:r>
            <a:endParaRPr 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41900"/>
              </p:ext>
            </p:extLst>
          </p:nvPr>
        </p:nvGraphicFramePr>
        <p:xfrm>
          <a:off x="3878053" y="1616973"/>
          <a:ext cx="6952507" cy="378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3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1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5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9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082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Дума муниципального образования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3 850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3 839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07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палаты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99,68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КСП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5 540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99,68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7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референдумов(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в представительные органы муниципального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1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9 748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9 719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377382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4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47436"/>
            <a:ext cx="7885744" cy="60631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Сведения об объемах муниципального долга за 2022 год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altLang="ru-RU" sz="2400" dirty="0">
                <a:solidFill>
                  <a:prstClr val="black"/>
                </a:solidFill>
                <a:latin typeface="Calibri" pitchFamily="34" charset="0"/>
              </a:rPr>
              <a:t>Муниципальный долг  – обязательства по возврату взятых в долг денежных средств, 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гарантий по обязательствам третьих лиц</a:t>
            </a:r>
          </a:p>
          <a:p>
            <a:pPr algn="ctr"/>
            <a:endParaRPr lang="ru-RU" alt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ПЛАН – 15094 тыс. рублей</a:t>
            </a:r>
          </a:p>
          <a:p>
            <a:endParaRPr lang="ru-RU" sz="28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ФАКТ – 0 тыс. рублей</a:t>
            </a: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04140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1065" y="206063"/>
            <a:ext cx="1117886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Финансовое управление администрации муниципального образования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665302, Иркутская область,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район, р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п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Куйтун, ул. Карла Маркса,18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тел. : (39536)5-24-70,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e-mail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: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fin25@gfu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ru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График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пн-пт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с 8:30 до 17:30,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сб-вс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выходной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Официальный сайт муниципального 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в информационно-телекоммуникационной сети «Интернет»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куйтунскийрайон.рф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«Муниципальные финансы»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721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23361"/>
              </p:ext>
            </p:extLst>
          </p:nvPr>
        </p:nvGraphicFramePr>
        <p:xfrm>
          <a:off x="432594" y="-109763"/>
          <a:ext cx="11326812" cy="593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" name="Document" r:id="rId4" imgW="6989458" imgH="3674072" progId="Word.Document.8">
                  <p:embed/>
                </p:oleObj>
              </mc:Choice>
              <mc:Fallback>
                <p:oleObj name="Document" r:id="rId4" imgW="6989458" imgH="3674072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4" y="-109763"/>
                        <a:ext cx="11326812" cy="5938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6255" y="3732246"/>
            <a:ext cx="6373090" cy="30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643991"/>
              </p:ext>
            </p:extLst>
          </p:nvPr>
        </p:nvGraphicFramePr>
        <p:xfrm>
          <a:off x="1445491" y="-215108"/>
          <a:ext cx="9301018" cy="496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8" name="Document" r:id="rId4" imgW="6870507" imgH="3669016" progId="Word.Document.8">
                  <p:embed/>
                </p:oleObj>
              </mc:Choice>
              <mc:Fallback>
                <p:oleObj name="Document" r:id="rId4" imgW="6870507" imgH="36690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491" y="-215108"/>
                        <a:ext cx="9301018" cy="4965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914" y="2267528"/>
            <a:ext cx="4378192" cy="3362036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9378500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муниципального образования Куйтунский район за 2020-2022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9837386"/>
              </p:ext>
            </p:extLst>
          </p:nvPr>
        </p:nvGraphicFramePr>
        <p:xfrm>
          <a:off x="2684834" y="1235413"/>
          <a:ext cx="8739762" cy="484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2095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по видам доходов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69745" y="1245140"/>
          <a:ext cx="8921344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013794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по видам доходов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02340" y="1245140"/>
          <a:ext cx="9688749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30620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127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6"/>
            <a:ext cx="8904287" cy="619702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2561220"/>
              </p:ext>
            </p:extLst>
          </p:nvPr>
        </p:nvGraphicFramePr>
        <p:xfrm>
          <a:off x="1702340" y="840509"/>
          <a:ext cx="9688749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60589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4548</TotalTime>
  <Words>2140</Words>
  <Application>Microsoft Office PowerPoint</Application>
  <PresentationFormat>Широкоэкранный</PresentationFormat>
  <Paragraphs>701</Paragraphs>
  <Slides>32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Cyr</vt:lpstr>
      <vt:lpstr>Calibri</vt:lpstr>
      <vt:lpstr>Calibri Light</vt:lpstr>
      <vt:lpstr>Times New Roman</vt:lpstr>
      <vt:lpstr>Тема Office</vt:lpstr>
      <vt:lpstr>Document</vt:lpstr>
      <vt:lpstr>Worksheet</vt:lpstr>
      <vt:lpstr>Лист</vt:lpstr>
      <vt:lpstr>Презентация PowerPoint</vt:lpstr>
      <vt:lpstr>ИСПОЛНЕНИЕ  БЮДЖЕТА</vt:lpstr>
      <vt:lpstr>Презентация PowerPoint</vt:lpstr>
      <vt:lpstr>Презентация PowerPoint</vt:lpstr>
      <vt:lpstr>Презентация PowerPoint</vt:lpstr>
      <vt:lpstr>Динамика доходов муниципального образования Куйтунский район за 2020-2022 г.г.</vt:lpstr>
      <vt:lpstr>Динамика налоговых доходов по видам доходов за 2020-2022 г.г.</vt:lpstr>
      <vt:lpstr>Динамика неналоговых доходов по видам доходов за 2020-2022 г.г.</vt:lpstr>
      <vt:lpstr>Динамика безвозмездных поступлений за 2020-2022 г.г.</vt:lpstr>
      <vt:lpstr>Удельный вес основных доходных источников в общем поступлении налоговых и неналоговых доходов муниципального образования Куйтунский район за 2022 год</vt:lpstr>
      <vt:lpstr>СТРУКТУРА БЕЗВОЗМЕЗДНЫХ ПОСТУПЛЕНИЙ В БЮДЖЕТ ЗА 2022 ГОД</vt:lpstr>
      <vt:lpstr>ИСПОЛНЕНИЕ БЮДЖЕТА ПО РАСХОДАМ ЗА 2022 ГОД</vt:lpstr>
      <vt:lpstr>Презентация PowerPoint</vt:lpstr>
      <vt:lpstr>Расходы бюджета муниципального образования Куйтунский район по расходам за трехлетний период 2020-2022гг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за 2022 год : «Молодежь Куйтунского района» на 2018-2022 годы, «Улучшение условий и охраны труда в муниципальном образовании Куйтунский район» на 2021-2024 годы, «Профилактика преступлений и правонарушений среди несовершеннолетних на территории муниципального образования Куйтунский район» на 2021-2025 годы</vt:lpstr>
      <vt:lpstr>Реализация муниципальных программ за 2022 год: « Профилактика наркомании и социально-негативных явлений на территории МО Куйтунский район на 2020-2024годы, «Реформирование жилищно-коммунального хозяйства в МО Куйтунский район» на 2020-2024 годы</vt:lpstr>
      <vt:lpstr>Реализация муниципальных программ за 2022 год: «Охрана окружающей среды в МО Куйтунский район» на 2019-2023 годы, «Развитие физической культуры и спорта в МО Куйтунский район» на 2018-2022 годы, «Укрепление общественного здоровья на 2021-2023гг»,«Развитие дорожного хозяйства на территории МО Куйтунский район» на 2020-2024 годы</vt:lpstr>
      <vt:lpstr>Реализация муниципальной программы «Комплексное развитие муниципального образования Куйтунский район Иркутской области» на 2021-2027 годы по основным мероприятиям  план 52648 тыс. рублей, исполнено 43897 тыс. рублей</vt:lpstr>
      <vt:lpstr>Реализация муниципальных программ за 2022 год: «Развитие градостроительной деятельности и управление земельными ресурсами на территории МО Куйтунский район» на 2019-2023 годы, «Развитие культуры в МО Куйтунский район» на 2019-2025годы, «Об энергосбережении и повышении энергетической эффективности на территории МО Куйтунский район» на 2020-2024 годы</vt:lpstr>
      <vt:lpstr>Презентация PowerPoint</vt:lpstr>
      <vt:lpstr>Реализация муниципальной программы за 2022 год «Укрепление межнационального и межконфессионального согласия на территории МО Куйтунский район» на 2020-2023 годы исполнена в сумме 204 тыс. рублей по следующим подпрограммам</vt:lpstr>
      <vt:lpstr>Реализация муниципальных программ за 2022год: «Профилактика терроризма на территории МО Куйтунский район» на 2020-2024 годы, «Профилактика экстремизма на территории МО Куйтунский район» на 2020-2024 годы, «Защита населения на территории МО Куйтунский район на 2021-2025гг»</vt:lpstr>
      <vt:lpstr>Реализация муниципальных программ за 2022год: «Поддержка социально-ориентированных некоммерческих организаций на территории МО Куйтунский район» на 2020-2023 годы, «Профилактика правонарушений на территории МО Куйтунский район» на 2021-2024 годы, «Содействие занятости населения на территории муниципального образования  Куйтунский район на 2021-2023 годы»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Лукомская;Любовь Дворникова</dc:creator>
  <cp:lastModifiedBy>Пользователь</cp:lastModifiedBy>
  <cp:revision>517</cp:revision>
  <cp:lastPrinted>2023-03-16T03:50:56Z</cp:lastPrinted>
  <dcterms:created xsi:type="dcterms:W3CDTF">2017-12-05T07:35:54Z</dcterms:created>
  <dcterms:modified xsi:type="dcterms:W3CDTF">2023-04-20T00:34:01Z</dcterms:modified>
</cp:coreProperties>
</file>